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4" r:id="rId2"/>
    <p:sldId id="275" r:id="rId3"/>
    <p:sldId id="257" r:id="rId4"/>
    <p:sldId id="258" r:id="rId5"/>
    <p:sldId id="269" r:id="rId6"/>
    <p:sldId id="261" r:id="rId7"/>
    <p:sldId id="260" r:id="rId8"/>
    <p:sldId id="271" r:id="rId9"/>
    <p:sldId id="272" r:id="rId10"/>
    <p:sldId id="262" r:id="rId11"/>
    <p:sldId id="264" r:id="rId12"/>
    <p:sldId id="265" r:id="rId13"/>
    <p:sldId id="266" r:id="rId14"/>
    <p:sldId id="27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1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23234-B8F4-1ADB-567F-FD94EEE7A236}" v="257" dt="2024-10-02T14:47:25.723"/>
    <p1510:client id="{1D16CCD9-A730-398E-D613-65F7A06959F7}" v="141" dt="2024-10-02T13:03:33.824"/>
    <p1510:client id="{507ADA6F-BF83-53C2-BBEF-4F6C0891530F}" v="487" dt="2024-10-02T20:28:11.707"/>
    <p1510:client id="{52F85B67-B733-8657-7F9F-C858D8FBD193}" v="2" dt="2024-10-03T16:27:04.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9" autoAdjust="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mya Gopalapuram" userId="S::gopalap2@uwm.edu::90f9e130-2699-4d0c-9085-83e570537c2a" providerId="AD" clId="Web-{52F85B67-B733-8657-7F9F-C858D8FBD193}"/>
    <pc:docChg chg="modSld">
      <pc:chgData name="Soumya Gopalapuram" userId="S::gopalap2@uwm.edu::90f9e130-2699-4d0c-9085-83e570537c2a" providerId="AD" clId="Web-{52F85B67-B733-8657-7F9F-C858D8FBD193}" dt="2024-10-03T16:27:04.202" v="1" actId="20577"/>
      <pc:docMkLst>
        <pc:docMk/>
      </pc:docMkLst>
      <pc:sldChg chg="modSp">
        <pc:chgData name="Soumya Gopalapuram" userId="S::gopalap2@uwm.edu::90f9e130-2699-4d0c-9085-83e570537c2a" providerId="AD" clId="Web-{52F85B67-B733-8657-7F9F-C858D8FBD193}" dt="2024-10-03T16:27:04.202" v="1" actId="20577"/>
        <pc:sldMkLst>
          <pc:docMk/>
          <pc:sldMk cId="398279438" sldId="275"/>
        </pc:sldMkLst>
        <pc:spChg chg="mod">
          <ac:chgData name="Soumya Gopalapuram" userId="S::gopalap2@uwm.edu::90f9e130-2699-4d0c-9085-83e570537c2a" providerId="AD" clId="Web-{52F85B67-B733-8657-7F9F-C858D8FBD193}" dt="2024-10-03T16:27:04.202" v="1" actId="20577"/>
          <ac:spMkLst>
            <pc:docMk/>
            <pc:sldMk cId="398279438" sldId="275"/>
            <ac:spMk id="3" creationId="{176DEEB5-E10C-30B2-FF7B-06ED02B15179}"/>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AB302E-180D-4CCB-A8BB-56B3399FACE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76A6340-424D-46E6-9548-7177FC01D326}">
      <dgm:prSet custT="1"/>
      <dgm:spPr/>
      <dgm:t>
        <a:bodyPr/>
        <a:lstStyle/>
        <a:p>
          <a:pPr>
            <a:lnSpc>
              <a:spcPct val="100000"/>
            </a:lnSpc>
          </a:pPr>
          <a:r>
            <a:rPr lang="en-IN" sz="1600" b="1"/>
            <a:t>Left Skewed Distribution</a:t>
          </a:r>
          <a:r>
            <a:rPr lang="en-IN" sz="1600"/>
            <a:t>: The graph is left skewed, indicating that most of the data is concentrated on the right side. </a:t>
          </a:r>
          <a:endParaRPr lang="en-US" sz="1600"/>
        </a:p>
      </dgm:t>
    </dgm:pt>
    <dgm:pt modelId="{1B20E19C-C5DA-4A10-BFC3-4EAA108A0364}" type="parTrans" cxnId="{1ADD3E72-7601-4C07-8DA0-CEC7C2089355}">
      <dgm:prSet/>
      <dgm:spPr/>
      <dgm:t>
        <a:bodyPr/>
        <a:lstStyle/>
        <a:p>
          <a:endParaRPr lang="en-US"/>
        </a:p>
      </dgm:t>
    </dgm:pt>
    <dgm:pt modelId="{28123EDC-A6DD-472E-A994-58BEF85E45EB}" type="sibTrans" cxnId="{1ADD3E72-7601-4C07-8DA0-CEC7C2089355}">
      <dgm:prSet/>
      <dgm:spPr/>
      <dgm:t>
        <a:bodyPr/>
        <a:lstStyle/>
        <a:p>
          <a:endParaRPr lang="en-US"/>
        </a:p>
      </dgm:t>
    </dgm:pt>
    <dgm:pt modelId="{79E39C08-924A-447B-9656-5E1FD0741ACE}">
      <dgm:prSet custT="1"/>
      <dgm:spPr/>
      <dgm:t>
        <a:bodyPr/>
        <a:lstStyle/>
        <a:p>
          <a:pPr>
            <a:lnSpc>
              <a:spcPct val="100000"/>
            </a:lnSpc>
          </a:pPr>
          <a:r>
            <a:rPr lang="en-US" sz="1600" b="1" i="0">
              <a:effectLst/>
              <a:latin typeface="__fkGroteskNeue_598ab8"/>
            </a:rPr>
            <a:t>Focus on Recent Decades: </a:t>
          </a:r>
          <a:r>
            <a:rPr lang="en-US" sz="1600" b="0" i="0">
              <a:effectLst/>
              <a:latin typeface="__fkGroteskNeue_598ab8"/>
            </a:rPr>
            <a:t>The significant increase in complaints occurs primarily in the last three decades, highlighting the importance of analyzing this period for current trends and issues.</a:t>
          </a:r>
          <a:endParaRPr lang="en-US" sz="1600"/>
        </a:p>
      </dgm:t>
    </dgm:pt>
    <dgm:pt modelId="{8A1CD967-8018-4079-8C58-4327C9507DEB}" type="parTrans" cxnId="{859FD781-E38F-41FF-95BA-1C3D6FAA2EE0}">
      <dgm:prSet/>
      <dgm:spPr/>
      <dgm:t>
        <a:bodyPr/>
        <a:lstStyle/>
        <a:p>
          <a:endParaRPr lang="en-US"/>
        </a:p>
      </dgm:t>
    </dgm:pt>
    <dgm:pt modelId="{166E7ABC-04B4-4967-947F-1F13578467AC}" type="sibTrans" cxnId="{859FD781-E38F-41FF-95BA-1C3D6FAA2EE0}">
      <dgm:prSet/>
      <dgm:spPr/>
      <dgm:t>
        <a:bodyPr/>
        <a:lstStyle/>
        <a:p>
          <a:endParaRPr lang="en-US"/>
        </a:p>
      </dgm:t>
    </dgm:pt>
    <dgm:pt modelId="{6FF1B186-C463-4108-BCB0-A43556414A95}" type="pres">
      <dgm:prSet presAssocID="{AAAB302E-180D-4CCB-A8BB-56B3399FACED}" presName="root" presStyleCnt="0">
        <dgm:presLayoutVars>
          <dgm:dir/>
          <dgm:resizeHandles val="exact"/>
        </dgm:presLayoutVars>
      </dgm:prSet>
      <dgm:spPr/>
    </dgm:pt>
    <dgm:pt modelId="{E49DC7E3-1B71-4ED5-A5A3-D2ADC76784A0}" type="pres">
      <dgm:prSet presAssocID="{276A6340-424D-46E6-9548-7177FC01D326}" presName="compNode" presStyleCnt="0"/>
      <dgm:spPr/>
    </dgm:pt>
    <dgm:pt modelId="{62E3ED6D-2A54-4480-B4B5-56CD7BCEEABB}" type="pres">
      <dgm:prSet presAssocID="{276A6340-424D-46E6-9548-7177FC01D326}" presName="iconRect" presStyleLbl="node1" presStyleIdx="0" presStyleCnt="2" custScaleX="85311" custScaleY="86208" custLinFactNeighborX="-1858" custLinFactNeighborY="3902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A800AC9-48D5-456F-BEBE-65071AACC450}" type="pres">
      <dgm:prSet presAssocID="{276A6340-424D-46E6-9548-7177FC01D326}" presName="spaceRect" presStyleCnt="0"/>
      <dgm:spPr/>
    </dgm:pt>
    <dgm:pt modelId="{9C426365-C46B-47D1-A199-B781786F6981}" type="pres">
      <dgm:prSet presAssocID="{276A6340-424D-46E6-9548-7177FC01D326}" presName="textRect" presStyleLbl="revTx" presStyleIdx="0" presStyleCnt="2" custLinFactNeighborY="22377">
        <dgm:presLayoutVars>
          <dgm:chMax val="1"/>
          <dgm:chPref val="1"/>
        </dgm:presLayoutVars>
      </dgm:prSet>
      <dgm:spPr/>
    </dgm:pt>
    <dgm:pt modelId="{2A92735C-381C-4703-B6BC-E83551B29743}" type="pres">
      <dgm:prSet presAssocID="{28123EDC-A6DD-472E-A994-58BEF85E45EB}" presName="sibTrans" presStyleCnt="0"/>
      <dgm:spPr/>
    </dgm:pt>
    <dgm:pt modelId="{B3EAE5BF-463D-4A41-A599-227DF364D692}" type="pres">
      <dgm:prSet presAssocID="{79E39C08-924A-447B-9656-5E1FD0741ACE}" presName="compNode" presStyleCnt="0"/>
      <dgm:spPr/>
    </dgm:pt>
    <dgm:pt modelId="{FF5EE80D-2331-4D34-B6AC-803DBEFDC3B7}" type="pres">
      <dgm:prSet presAssocID="{79E39C08-924A-447B-9656-5E1FD0741ACE}" presName="iconRect" presStyleLbl="node1" presStyleIdx="1" presStyleCnt="2" custScaleX="79694" custScaleY="47248" custLinFactNeighborX="3700" custLinFactNeighborY="-1462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chart with solid fill"/>
        </a:ext>
      </dgm:extLst>
    </dgm:pt>
    <dgm:pt modelId="{35D1AD1E-4EA1-42C1-A331-A7FFF838A2AD}" type="pres">
      <dgm:prSet presAssocID="{79E39C08-924A-447B-9656-5E1FD0741ACE}" presName="spaceRect" presStyleCnt="0"/>
      <dgm:spPr/>
    </dgm:pt>
    <dgm:pt modelId="{731FBE33-C984-4E6B-A357-48A976B04B71}" type="pres">
      <dgm:prSet presAssocID="{79E39C08-924A-447B-9656-5E1FD0741ACE}" presName="textRect" presStyleLbl="revTx" presStyleIdx="1" presStyleCnt="2" custScaleY="83633" custLinFactY="-78021" custLinFactNeighborX="488" custLinFactNeighborY="-100000">
        <dgm:presLayoutVars>
          <dgm:chMax val="1"/>
          <dgm:chPref val="1"/>
        </dgm:presLayoutVars>
      </dgm:prSet>
      <dgm:spPr/>
    </dgm:pt>
  </dgm:ptLst>
  <dgm:cxnLst>
    <dgm:cxn modelId="{8A2D343F-A7B1-454B-8177-2CA50D68236C}" type="presOf" srcId="{AAAB302E-180D-4CCB-A8BB-56B3399FACED}" destId="{6FF1B186-C463-4108-BCB0-A43556414A95}" srcOrd="0" destOrd="0" presId="urn:microsoft.com/office/officeart/2018/2/layout/IconLabelList"/>
    <dgm:cxn modelId="{69BBE841-B147-41EF-A995-EB22E4BA1D9D}" type="presOf" srcId="{276A6340-424D-46E6-9548-7177FC01D326}" destId="{9C426365-C46B-47D1-A199-B781786F6981}" srcOrd="0" destOrd="0" presId="urn:microsoft.com/office/officeart/2018/2/layout/IconLabelList"/>
    <dgm:cxn modelId="{1ADD3E72-7601-4C07-8DA0-CEC7C2089355}" srcId="{AAAB302E-180D-4CCB-A8BB-56B3399FACED}" destId="{276A6340-424D-46E6-9548-7177FC01D326}" srcOrd="0" destOrd="0" parTransId="{1B20E19C-C5DA-4A10-BFC3-4EAA108A0364}" sibTransId="{28123EDC-A6DD-472E-A994-58BEF85E45EB}"/>
    <dgm:cxn modelId="{859FD781-E38F-41FF-95BA-1C3D6FAA2EE0}" srcId="{AAAB302E-180D-4CCB-A8BB-56B3399FACED}" destId="{79E39C08-924A-447B-9656-5E1FD0741ACE}" srcOrd="1" destOrd="0" parTransId="{8A1CD967-8018-4079-8C58-4327C9507DEB}" sibTransId="{166E7ABC-04B4-4967-947F-1F13578467AC}"/>
    <dgm:cxn modelId="{E10B3FDA-EE82-4718-806D-B829152DF9CF}" type="presOf" srcId="{79E39C08-924A-447B-9656-5E1FD0741ACE}" destId="{731FBE33-C984-4E6B-A357-48A976B04B71}" srcOrd="0" destOrd="0" presId="urn:microsoft.com/office/officeart/2018/2/layout/IconLabelList"/>
    <dgm:cxn modelId="{90120EA6-F913-4F09-9A7C-A16280632E0C}" type="presParOf" srcId="{6FF1B186-C463-4108-BCB0-A43556414A95}" destId="{E49DC7E3-1B71-4ED5-A5A3-D2ADC76784A0}" srcOrd="0" destOrd="0" presId="urn:microsoft.com/office/officeart/2018/2/layout/IconLabelList"/>
    <dgm:cxn modelId="{D328F434-7F0B-4F1C-983C-4FDB1CBDA4A6}" type="presParOf" srcId="{E49DC7E3-1B71-4ED5-A5A3-D2ADC76784A0}" destId="{62E3ED6D-2A54-4480-B4B5-56CD7BCEEABB}" srcOrd="0" destOrd="0" presId="urn:microsoft.com/office/officeart/2018/2/layout/IconLabelList"/>
    <dgm:cxn modelId="{92678298-7915-43CD-A3A7-813283C4CE18}" type="presParOf" srcId="{E49DC7E3-1B71-4ED5-A5A3-D2ADC76784A0}" destId="{5A800AC9-48D5-456F-BEBE-65071AACC450}" srcOrd="1" destOrd="0" presId="urn:microsoft.com/office/officeart/2018/2/layout/IconLabelList"/>
    <dgm:cxn modelId="{54AEFF6B-65CE-4F0B-9990-B55A56161313}" type="presParOf" srcId="{E49DC7E3-1B71-4ED5-A5A3-D2ADC76784A0}" destId="{9C426365-C46B-47D1-A199-B781786F6981}" srcOrd="2" destOrd="0" presId="urn:microsoft.com/office/officeart/2018/2/layout/IconLabelList"/>
    <dgm:cxn modelId="{862F6250-C908-42CA-9D6D-CEA3A1D6D073}" type="presParOf" srcId="{6FF1B186-C463-4108-BCB0-A43556414A95}" destId="{2A92735C-381C-4703-B6BC-E83551B29743}" srcOrd="1" destOrd="0" presId="urn:microsoft.com/office/officeart/2018/2/layout/IconLabelList"/>
    <dgm:cxn modelId="{2BC52FEC-A9B6-4AB2-819A-2F2F5B9DB729}" type="presParOf" srcId="{6FF1B186-C463-4108-BCB0-A43556414A95}" destId="{B3EAE5BF-463D-4A41-A599-227DF364D692}" srcOrd="2" destOrd="0" presId="urn:microsoft.com/office/officeart/2018/2/layout/IconLabelList"/>
    <dgm:cxn modelId="{A0C5A790-7BC3-4A5A-A3DF-BC75DCE4EA36}" type="presParOf" srcId="{B3EAE5BF-463D-4A41-A599-227DF364D692}" destId="{FF5EE80D-2331-4D34-B6AC-803DBEFDC3B7}" srcOrd="0" destOrd="0" presId="urn:microsoft.com/office/officeart/2018/2/layout/IconLabelList"/>
    <dgm:cxn modelId="{3D469DB3-6104-4D7C-99DF-9833C4FE1595}" type="presParOf" srcId="{B3EAE5BF-463D-4A41-A599-227DF364D692}" destId="{35D1AD1E-4EA1-42C1-A331-A7FFF838A2AD}" srcOrd="1" destOrd="0" presId="urn:microsoft.com/office/officeart/2018/2/layout/IconLabelList"/>
    <dgm:cxn modelId="{D7AD4328-C8C0-4DE8-8F1E-10C964ED7BA7}" type="presParOf" srcId="{B3EAE5BF-463D-4A41-A599-227DF364D692}" destId="{731FBE33-C984-4E6B-A357-48A976B04B7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B302E-180D-4CCB-A8BB-56B3399FACE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E39C08-924A-447B-9656-5E1FD0741ACE}">
      <dgm:prSet custT="1"/>
      <dgm:spPr/>
      <dgm:t>
        <a:bodyPr/>
        <a:lstStyle/>
        <a:p>
          <a:pPr>
            <a:lnSpc>
              <a:spcPct val="100000"/>
            </a:lnSpc>
          </a:pPr>
          <a:r>
            <a:rPr lang="en-IN" sz="1600" b="1"/>
            <a:t>Non-Linearity</a:t>
          </a:r>
          <a:r>
            <a:rPr lang="en-IN" sz="1600"/>
            <a:t>: The trend is non-linear, with noticeable fluctuations in the number of complaints over time. </a:t>
          </a:r>
          <a:endParaRPr lang="en-US" sz="1600"/>
        </a:p>
      </dgm:t>
    </dgm:pt>
    <dgm:pt modelId="{8A1CD967-8018-4079-8C58-4327C9507DEB}" type="parTrans" cxnId="{859FD781-E38F-41FF-95BA-1C3D6FAA2EE0}">
      <dgm:prSet/>
      <dgm:spPr/>
      <dgm:t>
        <a:bodyPr/>
        <a:lstStyle/>
        <a:p>
          <a:endParaRPr lang="en-US"/>
        </a:p>
      </dgm:t>
    </dgm:pt>
    <dgm:pt modelId="{166E7ABC-04B4-4967-947F-1F13578467AC}" type="sibTrans" cxnId="{859FD781-E38F-41FF-95BA-1C3D6FAA2EE0}">
      <dgm:prSet/>
      <dgm:spPr/>
      <dgm:t>
        <a:bodyPr/>
        <a:lstStyle/>
        <a:p>
          <a:endParaRPr lang="en-US"/>
        </a:p>
      </dgm:t>
    </dgm:pt>
    <dgm:pt modelId="{83D3AB46-2CBA-4E55-A247-DD4AF7AAA22F}">
      <dgm:prSet custT="1"/>
      <dgm:spPr/>
      <dgm:t>
        <a:bodyPr/>
        <a:lstStyle/>
        <a:p>
          <a:pPr>
            <a:lnSpc>
              <a:spcPct val="100000"/>
            </a:lnSpc>
          </a:pPr>
          <a:r>
            <a:rPr lang="en-IN" sz="1600" b="1" dirty="0"/>
            <a:t>2008-09 Dip</a:t>
          </a:r>
          <a:r>
            <a:rPr lang="en-IN" sz="1600" dirty="0"/>
            <a:t>: There is a notable dip in complaints between 2008-2009. This could be due to various factors such as economic conditions or changes in reporting mechanisms.</a:t>
          </a:r>
          <a:endParaRPr lang="en-US" sz="1600" dirty="0"/>
        </a:p>
      </dgm:t>
    </dgm:pt>
    <dgm:pt modelId="{F47A8230-D414-4605-B803-7F7825BDD2F9}" type="parTrans" cxnId="{AC43508F-507B-43F5-B5C1-18FFBDC26423}">
      <dgm:prSet/>
      <dgm:spPr/>
      <dgm:t>
        <a:bodyPr/>
        <a:lstStyle/>
        <a:p>
          <a:endParaRPr lang="en-US"/>
        </a:p>
      </dgm:t>
    </dgm:pt>
    <dgm:pt modelId="{5108759C-61EB-4FE1-8205-2AB815B86555}" type="sibTrans" cxnId="{AC43508F-507B-43F5-B5C1-18FFBDC26423}">
      <dgm:prSet/>
      <dgm:spPr/>
      <dgm:t>
        <a:bodyPr/>
        <a:lstStyle/>
        <a:p>
          <a:endParaRPr lang="en-US"/>
        </a:p>
      </dgm:t>
    </dgm:pt>
    <dgm:pt modelId="{6301F7BA-88D6-4A2D-986B-5E50DA4A67FB}">
      <dgm:prSet custT="1"/>
      <dgm:spPr/>
      <dgm:t>
        <a:bodyPr/>
        <a:lstStyle/>
        <a:p>
          <a:pPr>
            <a:lnSpc>
              <a:spcPct val="100000"/>
            </a:lnSpc>
          </a:pPr>
          <a:r>
            <a:rPr lang="en-IN" sz="1600" b="1" dirty="0"/>
            <a:t>2010 Gradual Decrease</a:t>
          </a:r>
          <a:r>
            <a:rPr lang="en-IN" sz="1600" dirty="0"/>
            <a:t>: After peaking, there is a gradual decrease in complaints starting around 2010. This decline might indicate improvements in vehicle safety or changes in consumer </a:t>
          </a:r>
          <a:r>
            <a:rPr lang="en-IN" sz="1600" dirty="0" err="1"/>
            <a:t>behavior</a:t>
          </a:r>
          <a:r>
            <a:rPr lang="en-IN" sz="1600" dirty="0"/>
            <a:t>.</a:t>
          </a:r>
          <a:endParaRPr lang="en-US" sz="1600" dirty="0"/>
        </a:p>
      </dgm:t>
    </dgm:pt>
    <dgm:pt modelId="{A8ECCBC6-0858-4FD3-BE77-DEB60B7A958E}" type="parTrans" cxnId="{DB4B9CF6-B503-4264-9B1A-36077DC2A989}">
      <dgm:prSet/>
      <dgm:spPr/>
      <dgm:t>
        <a:bodyPr/>
        <a:lstStyle/>
        <a:p>
          <a:endParaRPr lang="en-US"/>
        </a:p>
      </dgm:t>
    </dgm:pt>
    <dgm:pt modelId="{4D0A0A22-C4EB-4B21-A04C-C1E046EAFFDB}" type="sibTrans" cxnId="{DB4B9CF6-B503-4264-9B1A-36077DC2A989}">
      <dgm:prSet/>
      <dgm:spPr/>
      <dgm:t>
        <a:bodyPr/>
        <a:lstStyle/>
        <a:p>
          <a:endParaRPr lang="en-US"/>
        </a:p>
      </dgm:t>
    </dgm:pt>
    <dgm:pt modelId="{6FF1B186-C463-4108-BCB0-A43556414A95}" type="pres">
      <dgm:prSet presAssocID="{AAAB302E-180D-4CCB-A8BB-56B3399FACED}" presName="root" presStyleCnt="0">
        <dgm:presLayoutVars>
          <dgm:dir/>
          <dgm:resizeHandles val="exact"/>
        </dgm:presLayoutVars>
      </dgm:prSet>
      <dgm:spPr/>
    </dgm:pt>
    <dgm:pt modelId="{B3EAE5BF-463D-4A41-A599-227DF364D692}" type="pres">
      <dgm:prSet presAssocID="{79E39C08-924A-447B-9656-5E1FD0741ACE}" presName="compNode" presStyleCnt="0"/>
      <dgm:spPr/>
    </dgm:pt>
    <dgm:pt modelId="{FF5EE80D-2331-4D34-B6AC-803DBEFDC3B7}" type="pres">
      <dgm:prSet presAssocID="{79E39C08-924A-447B-9656-5E1FD0741ACE}" presName="iconRect" presStyleLbl="node1" presStyleIdx="0" presStyleCnt="3" custLinFactNeighborX="322" custLinFactNeighborY="3724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35D1AD1E-4EA1-42C1-A331-A7FFF838A2AD}" type="pres">
      <dgm:prSet presAssocID="{79E39C08-924A-447B-9656-5E1FD0741ACE}" presName="spaceRect" presStyleCnt="0"/>
      <dgm:spPr/>
    </dgm:pt>
    <dgm:pt modelId="{731FBE33-C984-4E6B-A357-48A976B04B71}" type="pres">
      <dgm:prSet presAssocID="{79E39C08-924A-447B-9656-5E1FD0741ACE}" presName="textRect" presStyleLbl="revTx" presStyleIdx="0" presStyleCnt="3" custScaleX="299168" custScaleY="169190" custLinFactNeighborX="1762" custLinFactNeighborY="49209">
        <dgm:presLayoutVars>
          <dgm:chMax val="1"/>
          <dgm:chPref val="1"/>
        </dgm:presLayoutVars>
      </dgm:prSet>
      <dgm:spPr/>
    </dgm:pt>
    <dgm:pt modelId="{95CFABE2-3A81-4316-B419-8C8035F07360}" type="pres">
      <dgm:prSet presAssocID="{166E7ABC-04B4-4967-947F-1F13578467AC}" presName="sibTrans" presStyleCnt="0"/>
      <dgm:spPr/>
    </dgm:pt>
    <dgm:pt modelId="{A6041BEE-5FFE-4E40-93AE-BA70210B881F}" type="pres">
      <dgm:prSet presAssocID="{83D3AB46-2CBA-4E55-A247-DD4AF7AAA22F}" presName="compNode" presStyleCnt="0"/>
      <dgm:spPr/>
    </dgm:pt>
    <dgm:pt modelId="{65CEE407-8A7A-4B79-93C1-691185C5DEA1}" type="pres">
      <dgm:prSet presAssocID="{83D3AB46-2CBA-4E55-A247-DD4AF7AAA22F}" presName="iconRect" presStyleLbl="node1" presStyleIdx="1" presStyleCnt="3" custLinFactNeighborX="5684" custLinFactNeighborY="-1735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6A350EBD-7FA8-4380-A755-7DF898E81A03}" type="pres">
      <dgm:prSet presAssocID="{83D3AB46-2CBA-4E55-A247-DD4AF7AAA22F}" presName="spaceRect" presStyleCnt="0"/>
      <dgm:spPr/>
    </dgm:pt>
    <dgm:pt modelId="{0795CA2D-3AED-4D58-BB09-2F8D213926D4}" type="pres">
      <dgm:prSet presAssocID="{83D3AB46-2CBA-4E55-A247-DD4AF7AAA22F}" presName="textRect" presStyleLbl="revTx" presStyleIdx="1" presStyleCnt="3" custScaleX="352602" custLinFactNeighborX="4736" custLinFactNeighborY="-45545">
        <dgm:presLayoutVars>
          <dgm:chMax val="1"/>
          <dgm:chPref val="1"/>
        </dgm:presLayoutVars>
      </dgm:prSet>
      <dgm:spPr/>
    </dgm:pt>
    <dgm:pt modelId="{72F2F7C0-1819-4940-ADF0-8A6559802BE9}" type="pres">
      <dgm:prSet presAssocID="{5108759C-61EB-4FE1-8205-2AB815B86555}" presName="sibTrans" presStyleCnt="0"/>
      <dgm:spPr/>
    </dgm:pt>
    <dgm:pt modelId="{8F23646E-2B36-4303-9884-03B9A7682CF4}" type="pres">
      <dgm:prSet presAssocID="{6301F7BA-88D6-4A2D-986B-5E50DA4A67FB}" presName="compNode" presStyleCnt="0"/>
      <dgm:spPr/>
    </dgm:pt>
    <dgm:pt modelId="{7E308395-8C55-460D-A0E4-ACA12CEAD43E}" type="pres">
      <dgm:prSet presAssocID="{6301F7BA-88D6-4A2D-986B-5E50DA4A67FB}" presName="iconRect" presStyleLbl="node1" presStyleIdx="2" presStyleCnt="3" custLinFactNeighborX="17966" custLinFactNeighborY="-6422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0BE388DF-967E-4C52-BDFE-169900BA4CEE}" type="pres">
      <dgm:prSet presAssocID="{6301F7BA-88D6-4A2D-986B-5E50DA4A67FB}" presName="spaceRect" presStyleCnt="0"/>
      <dgm:spPr/>
    </dgm:pt>
    <dgm:pt modelId="{42C9DB96-FEB9-4AEE-AEE6-5DA7ED102AAE}" type="pres">
      <dgm:prSet presAssocID="{6301F7BA-88D6-4A2D-986B-5E50DA4A67FB}" presName="textRect" presStyleLbl="revTx" presStyleIdx="2" presStyleCnt="3" custScaleX="350472" custLinFactNeighborX="9078" custLinFactNeighborY="-61050">
        <dgm:presLayoutVars>
          <dgm:chMax val="1"/>
          <dgm:chPref val="1"/>
        </dgm:presLayoutVars>
      </dgm:prSet>
      <dgm:spPr/>
    </dgm:pt>
  </dgm:ptLst>
  <dgm:cxnLst>
    <dgm:cxn modelId="{F1C3F429-62EC-4298-993F-B5861F6063DA}" type="presOf" srcId="{6301F7BA-88D6-4A2D-986B-5E50DA4A67FB}" destId="{42C9DB96-FEB9-4AEE-AEE6-5DA7ED102AAE}" srcOrd="0" destOrd="0" presId="urn:microsoft.com/office/officeart/2018/2/layout/IconLabelList"/>
    <dgm:cxn modelId="{A1A6D12D-368D-489A-95A6-CEA97DFC19A7}" type="presOf" srcId="{83D3AB46-2CBA-4E55-A247-DD4AF7AAA22F}" destId="{0795CA2D-3AED-4D58-BB09-2F8D213926D4}" srcOrd="0" destOrd="0" presId="urn:microsoft.com/office/officeart/2018/2/layout/IconLabelList"/>
    <dgm:cxn modelId="{8A2D343F-A7B1-454B-8177-2CA50D68236C}" type="presOf" srcId="{AAAB302E-180D-4CCB-A8BB-56B3399FACED}" destId="{6FF1B186-C463-4108-BCB0-A43556414A95}" srcOrd="0" destOrd="0" presId="urn:microsoft.com/office/officeart/2018/2/layout/IconLabelList"/>
    <dgm:cxn modelId="{859FD781-E38F-41FF-95BA-1C3D6FAA2EE0}" srcId="{AAAB302E-180D-4CCB-A8BB-56B3399FACED}" destId="{79E39C08-924A-447B-9656-5E1FD0741ACE}" srcOrd="0" destOrd="0" parTransId="{8A1CD967-8018-4079-8C58-4327C9507DEB}" sibTransId="{166E7ABC-04B4-4967-947F-1F13578467AC}"/>
    <dgm:cxn modelId="{AC43508F-507B-43F5-B5C1-18FFBDC26423}" srcId="{AAAB302E-180D-4CCB-A8BB-56B3399FACED}" destId="{83D3AB46-2CBA-4E55-A247-DD4AF7AAA22F}" srcOrd="1" destOrd="0" parTransId="{F47A8230-D414-4605-B803-7F7825BDD2F9}" sibTransId="{5108759C-61EB-4FE1-8205-2AB815B86555}"/>
    <dgm:cxn modelId="{E10B3FDA-EE82-4718-806D-B829152DF9CF}" type="presOf" srcId="{79E39C08-924A-447B-9656-5E1FD0741ACE}" destId="{731FBE33-C984-4E6B-A357-48A976B04B71}" srcOrd="0" destOrd="0" presId="urn:microsoft.com/office/officeart/2018/2/layout/IconLabelList"/>
    <dgm:cxn modelId="{DB4B9CF6-B503-4264-9B1A-36077DC2A989}" srcId="{AAAB302E-180D-4CCB-A8BB-56B3399FACED}" destId="{6301F7BA-88D6-4A2D-986B-5E50DA4A67FB}" srcOrd="2" destOrd="0" parTransId="{A8ECCBC6-0858-4FD3-BE77-DEB60B7A958E}" sibTransId="{4D0A0A22-C4EB-4B21-A04C-C1E046EAFFDB}"/>
    <dgm:cxn modelId="{2BC52FEC-A9B6-4AB2-819A-2F2F5B9DB729}" type="presParOf" srcId="{6FF1B186-C463-4108-BCB0-A43556414A95}" destId="{B3EAE5BF-463D-4A41-A599-227DF364D692}" srcOrd="0" destOrd="0" presId="urn:microsoft.com/office/officeart/2018/2/layout/IconLabelList"/>
    <dgm:cxn modelId="{A0C5A790-7BC3-4A5A-A3DF-BC75DCE4EA36}" type="presParOf" srcId="{B3EAE5BF-463D-4A41-A599-227DF364D692}" destId="{FF5EE80D-2331-4D34-B6AC-803DBEFDC3B7}" srcOrd="0" destOrd="0" presId="urn:microsoft.com/office/officeart/2018/2/layout/IconLabelList"/>
    <dgm:cxn modelId="{3D469DB3-6104-4D7C-99DF-9833C4FE1595}" type="presParOf" srcId="{B3EAE5BF-463D-4A41-A599-227DF364D692}" destId="{35D1AD1E-4EA1-42C1-A331-A7FFF838A2AD}" srcOrd="1" destOrd="0" presId="urn:microsoft.com/office/officeart/2018/2/layout/IconLabelList"/>
    <dgm:cxn modelId="{D7AD4328-C8C0-4DE8-8F1E-10C964ED7BA7}" type="presParOf" srcId="{B3EAE5BF-463D-4A41-A599-227DF364D692}" destId="{731FBE33-C984-4E6B-A357-48A976B04B71}" srcOrd="2" destOrd="0" presId="urn:microsoft.com/office/officeart/2018/2/layout/IconLabelList"/>
    <dgm:cxn modelId="{35260F28-9A55-4293-94F9-998D0B5B14E8}" type="presParOf" srcId="{6FF1B186-C463-4108-BCB0-A43556414A95}" destId="{95CFABE2-3A81-4316-B419-8C8035F07360}" srcOrd="1" destOrd="0" presId="urn:microsoft.com/office/officeart/2018/2/layout/IconLabelList"/>
    <dgm:cxn modelId="{0C61C06B-5810-4111-B8E5-0848340BD9D5}" type="presParOf" srcId="{6FF1B186-C463-4108-BCB0-A43556414A95}" destId="{A6041BEE-5FFE-4E40-93AE-BA70210B881F}" srcOrd="2" destOrd="0" presId="urn:microsoft.com/office/officeart/2018/2/layout/IconLabelList"/>
    <dgm:cxn modelId="{2151ED8B-999C-4151-AC28-ABC7FD23CAD0}" type="presParOf" srcId="{A6041BEE-5FFE-4E40-93AE-BA70210B881F}" destId="{65CEE407-8A7A-4B79-93C1-691185C5DEA1}" srcOrd="0" destOrd="0" presId="urn:microsoft.com/office/officeart/2018/2/layout/IconLabelList"/>
    <dgm:cxn modelId="{B1326C20-CD55-4321-A4E8-E2BC1628DF69}" type="presParOf" srcId="{A6041BEE-5FFE-4E40-93AE-BA70210B881F}" destId="{6A350EBD-7FA8-4380-A755-7DF898E81A03}" srcOrd="1" destOrd="0" presId="urn:microsoft.com/office/officeart/2018/2/layout/IconLabelList"/>
    <dgm:cxn modelId="{8FF87716-8AEC-4454-BEAD-94B1E90458A3}" type="presParOf" srcId="{A6041BEE-5FFE-4E40-93AE-BA70210B881F}" destId="{0795CA2D-3AED-4D58-BB09-2F8D213926D4}" srcOrd="2" destOrd="0" presId="urn:microsoft.com/office/officeart/2018/2/layout/IconLabelList"/>
    <dgm:cxn modelId="{46DF298D-A250-426B-9050-40E3F77EBE88}" type="presParOf" srcId="{6FF1B186-C463-4108-BCB0-A43556414A95}" destId="{72F2F7C0-1819-4940-ADF0-8A6559802BE9}" srcOrd="3" destOrd="0" presId="urn:microsoft.com/office/officeart/2018/2/layout/IconLabelList"/>
    <dgm:cxn modelId="{5AF4979B-55CB-46DE-BE70-6BEFF394D53F}" type="presParOf" srcId="{6FF1B186-C463-4108-BCB0-A43556414A95}" destId="{8F23646E-2B36-4303-9884-03B9A7682CF4}" srcOrd="4" destOrd="0" presId="urn:microsoft.com/office/officeart/2018/2/layout/IconLabelList"/>
    <dgm:cxn modelId="{4B6A89EE-25C6-47F1-B66B-3BCD0F77E7E4}" type="presParOf" srcId="{8F23646E-2B36-4303-9884-03B9A7682CF4}" destId="{7E308395-8C55-460D-A0E4-ACA12CEAD43E}" srcOrd="0" destOrd="0" presId="urn:microsoft.com/office/officeart/2018/2/layout/IconLabelList"/>
    <dgm:cxn modelId="{15C3F35D-E650-4BF9-905F-AD48AB734DB4}" type="presParOf" srcId="{8F23646E-2B36-4303-9884-03B9A7682CF4}" destId="{0BE388DF-967E-4C52-BDFE-169900BA4CEE}" srcOrd="1" destOrd="0" presId="urn:microsoft.com/office/officeart/2018/2/layout/IconLabelList"/>
    <dgm:cxn modelId="{9705B07F-341F-40C2-91BF-3FAC0DAFE36C}" type="presParOf" srcId="{8F23646E-2B36-4303-9884-03B9A7682CF4}" destId="{42C9DB96-FEB9-4AEE-AEE6-5DA7ED102AA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3ED6D-2A54-4480-B4B5-56CD7BCEEABB}">
      <dsp:nvSpPr>
        <dsp:cNvPr id="0" name=""/>
        <dsp:cNvSpPr/>
      </dsp:nvSpPr>
      <dsp:spPr>
        <a:xfrm>
          <a:off x="2345052" y="649329"/>
          <a:ext cx="1027967" cy="1049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26365-C46B-47D1-A199-B781786F6981}">
      <dsp:nvSpPr>
        <dsp:cNvPr id="0" name=""/>
        <dsp:cNvSpPr/>
      </dsp:nvSpPr>
      <dsp:spPr>
        <a:xfrm>
          <a:off x="1312048" y="1885202"/>
          <a:ext cx="3138750" cy="7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a:t>Left Skewed Distribution</a:t>
          </a:r>
          <a:r>
            <a:rPr lang="en-IN" sz="1600" kern="1200"/>
            <a:t>: The graph is left skewed, indicating that most of the data is concentrated on the right side. </a:t>
          </a:r>
          <a:endParaRPr lang="en-US" sz="1600" kern="1200"/>
        </a:p>
      </dsp:txBody>
      <dsp:txXfrm>
        <a:off x="1312048" y="1885202"/>
        <a:ext cx="3138750" cy="754601"/>
      </dsp:txXfrm>
    </dsp:sp>
    <dsp:sp modelId="{FF5EE80D-2331-4D34-B6AC-803DBEFDC3B7}">
      <dsp:nvSpPr>
        <dsp:cNvPr id="0" name=""/>
        <dsp:cNvSpPr/>
      </dsp:nvSpPr>
      <dsp:spPr>
        <a:xfrm>
          <a:off x="2227465" y="3049107"/>
          <a:ext cx="1125627" cy="6673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FBE33-C984-4E6B-A357-48A976B04B71}">
      <dsp:nvSpPr>
        <dsp:cNvPr id="0" name=""/>
        <dsp:cNvSpPr/>
      </dsp:nvSpPr>
      <dsp:spPr>
        <a:xfrm>
          <a:off x="1327366" y="3794981"/>
          <a:ext cx="3138750" cy="63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i="0" kern="1200">
              <a:effectLst/>
              <a:latin typeface="__fkGroteskNeue_598ab8"/>
            </a:rPr>
            <a:t>Focus on Recent Decades: </a:t>
          </a:r>
          <a:r>
            <a:rPr lang="en-US" sz="1600" b="0" i="0" kern="1200">
              <a:effectLst/>
              <a:latin typeface="__fkGroteskNeue_598ab8"/>
            </a:rPr>
            <a:t>The significant increase in complaints occurs primarily in the last three decades, highlighting the importance of analyzing this period for current trends and issues.</a:t>
          </a:r>
          <a:endParaRPr lang="en-US" sz="1600" kern="1200"/>
        </a:p>
      </dsp:txBody>
      <dsp:txXfrm>
        <a:off x="1327366" y="3794981"/>
        <a:ext cx="3138750" cy="631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EE80D-2331-4D34-B6AC-803DBEFDC3B7}">
      <dsp:nvSpPr>
        <dsp:cNvPr id="0" name=""/>
        <dsp:cNvSpPr/>
      </dsp:nvSpPr>
      <dsp:spPr>
        <a:xfrm>
          <a:off x="2541905" y="397802"/>
          <a:ext cx="683437" cy="658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FBE33-C984-4E6B-A357-48A976B04B71}">
      <dsp:nvSpPr>
        <dsp:cNvPr id="0" name=""/>
        <dsp:cNvSpPr/>
      </dsp:nvSpPr>
      <dsp:spPr>
        <a:xfrm>
          <a:off x="636377" y="1209789"/>
          <a:ext cx="4543614" cy="156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a:t>Non-Linearity</a:t>
          </a:r>
          <a:r>
            <a:rPr lang="en-IN" sz="1600" kern="1200"/>
            <a:t>: The trend is non-linear, with noticeable fluctuations in the number of complaints over time. </a:t>
          </a:r>
          <a:endParaRPr lang="en-US" sz="1600" kern="1200"/>
        </a:p>
      </dsp:txBody>
      <dsp:txXfrm>
        <a:off x="636377" y="1209789"/>
        <a:ext cx="4543614" cy="1562131"/>
      </dsp:txXfrm>
    </dsp:sp>
    <dsp:sp modelId="{65CEE407-8A7A-4B79-93C1-691185C5DEA1}">
      <dsp:nvSpPr>
        <dsp:cNvPr id="0" name=""/>
        <dsp:cNvSpPr/>
      </dsp:nvSpPr>
      <dsp:spPr>
        <a:xfrm>
          <a:off x="2578551" y="2584320"/>
          <a:ext cx="683437" cy="6506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5CA2D-3AED-4D58-BB09-2F8D213926D4}">
      <dsp:nvSpPr>
        <dsp:cNvPr id="0" name=""/>
        <dsp:cNvSpPr/>
      </dsp:nvSpPr>
      <dsp:spPr>
        <a:xfrm>
          <a:off x="275780" y="3192204"/>
          <a:ext cx="5355142" cy="914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dirty="0"/>
            <a:t>2008-09 Dip</a:t>
          </a:r>
          <a:r>
            <a:rPr lang="en-IN" sz="1600" kern="1200" dirty="0"/>
            <a:t>: There is a notable dip in complaints between 2008-2009. This could be due to various factors such as economic conditions or changes in reporting mechanisms.</a:t>
          </a:r>
          <a:endParaRPr lang="en-US" sz="1600" kern="1200" dirty="0"/>
        </a:p>
      </dsp:txBody>
      <dsp:txXfrm>
        <a:off x="275780" y="3192204"/>
        <a:ext cx="5355142" cy="914547"/>
      </dsp:txXfrm>
    </dsp:sp>
    <dsp:sp modelId="{7E308395-8C55-460D-A0E4-ACA12CEAD43E}">
      <dsp:nvSpPr>
        <dsp:cNvPr id="0" name=""/>
        <dsp:cNvSpPr/>
      </dsp:nvSpPr>
      <dsp:spPr>
        <a:xfrm>
          <a:off x="2662491" y="4495883"/>
          <a:ext cx="683437" cy="633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C9DB96-FEB9-4AEE-AEE6-5DA7ED102AAE}">
      <dsp:nvSpPr>
        <dsp:cNvPr id="0" name=""/>
        <dsp:cNvSpPr/>
      </dsp:nvSpPr>
      <dsp:spPr>
        <a:xfrm>
          <a:off x="357899" y="5232524"/>
          <a:ext cx="5322793" cy="914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dirty="0"/>
            <a:t>2010 Gradual Decrease</a:t>
          </a:r>
          <a:r>
            <a:rPr lang="en-IN" sz="1600" kern="1200" dirty="0"/>
            <a:t>: After peaking, there is a gradual decrease in complaints starting around 2010. This decline might indicate improvements in vehicle safety or changes in consumer </a:t>
          </a:r>
          <a:r>
            <a:rPr lang="en-IN" sz="1600" kern="1200" dirty="0" err="1"/>
            <a:t>behavior</a:t>
          </a:r>
          <a:r>
            <a:rPr lang="en-IN" sz="1600" kern="1200" dirty="0"/>
            <a:t>.</a:t>
          </a:r>
          <a:endParaRPr lang="en-US" sz="1600" kern="1200" dirty="0"/>
        </a:p>
      </dsp:txBody>
      <dsp:txXfrm>
        <a:off x="357899" y="5232524"/>
        <a:ext cx="5322793" cy="91454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21449-EB90-4886-8733-0304F8E2F0FF}"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D23F4-AE2E-44A4-833E-568212966B86}" type="slidenum">
              <a:rPr lang="en-IN" smtClean="0"/>
              <a:t>‹#›</a:t>
            </a:fld>
            <a:endParaRPr lang="en-IN"/>
          </a:p>
        </p:txBody>
      </p:sp>
    </p:spTree>
    <p:extLst>
      <p:ext uri="{BB962C8B-B14F-4D97-AF65-F5344CB8AC3E}">
        <p14:creationId xmlns:p14="http://schemas.microsoft.com/office/powerpoint/2010/main" val="2996235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3D23F4-AE2E-44A4-833E-568212966B86}" type="slidenum">
              <a:rPr lang="en-IN" smtClean="0"/>
              <a:t>1</a:t>
            </a:fld>
            <a:endParaRPr lang="en-IN"/>
          </a:p>
        </p:txBody>
      </p:sp>
    </p:spTree>
    <p:extLst>
      <p:ext uri="{BB962C8B-B14F-4D97-AF65-F5344CB8AC3E}">
        <p14:creationId xmlns:p14="http://schemas.microsoft.com/office/powerpoint/2010/main" val="801807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83D23F4-AE2E-44A4-833E-568212966B86}" type="slidenum">
              <a:rPr lang="en-IN" smtClean="0"/>
              <a:t>10</a:t>
            </a:fld>
            <a:endParaRPr lang="en-IN"/>
          </a:p>
        </p:txBody>
      </p:sp>
    </p:spTree>
    <p:extLst>
      <p:ext uri="{BB962C8B-B14F-4D97-AF65-F5344CB8AC3E}">
        <p14:creationId xmlns:p14="http://schemas.microsoft.com/office/powerpoint/2010/main" val="844764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52B6-5ECA-E344-5386-061DA553E6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6BDA0C-96A6-DADC-EE08-DB4219D825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7FCEC3-D62F-DF29-B73D-F5BB91404A01}"/>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5" name="Footer Placeholder 4">
            <a:extLst>
              <a:ext uri="{FF2B5EF4-FFF2-40B4-BE49-F238E27FC236}">
                <a16:creationId xmlns:a16="http://schemas.microsoft.com/office/drawing/2014/main" id="{48927647-12F8-FA9E-3E70-84E2C7F02F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EB4E1B-E3F5-9F05-60DE-DE98CF726DDB}"/>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179822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60F9-8881-B96F-0FED-654AA78605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01C5D1-3242-06B1-2357-9C4C3903AB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C40466-1DBE-3003-6CCC-C8A1C29E1512}"/>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5" name="Footer Placeholder 4">
            <a:extLst>
              <a:ext uri="{FF2B5EF4-FFF2-40B4-BE49-F238E27FC236}">
                <a16:creationId xmlns:a16="http://schemas.microsoft.com/office/drawing/2014/main" id="{DF6D20AC-1C7E-9EFA-74F2-FA660A46FC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726BA3-D05A-1648-992D-FEB3A0AF670F}"/>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136377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025DA-AC4D-0319-57D3-4FAD957178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6CED27-6DA9-E7B8-BF14-630B758713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A5D96-D62D-6FFD-8382-97054BB18966}"/>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5" name="Footer Placeholder 4">
            <a:extLst>
              <a:ext uri="{FF2B5EF4-FFF2-40B4-BE49-F238E27FC236}">
                <a16:creationId xmlns:a16="http://schemas.microsoft.com/office/drawing/2014/main" id="{405F0032-D996-F648-428C-8B0AF7C473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8CC7DA-3461-41FE-97B5-ACEDB3CDC060}"/>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4037982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3924-947A-8148-3E00-138CEFA0D3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5A7321-0B42-A0D7-D2AF-9AE40022E4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1970C-4E5E-81D7-72E5-676A5E12B94B}"/>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5" name="Footer Placeholder 4">
            <a:extLst>
              <a:ext uri="{FF2B5EF4-FFF2-40B4-BE49-F238E27FC236}">
                <a16:creationId xmlns:a16="http://schemas.microsoft.com/office/drawing/2014/main" id="{C0A38776-77CF-C47E-D465-FFC8C79A4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307714-9EEB-DE81-25B7-AC068844334D}"/>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309859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6590-FBEE-EBE0-0844-45C153F60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414B8E-68E0-C5C6-4FC7-08293F8A81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9E8A63-28AC-052B-2DCC-A1933C9652FE}"/>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5" name="Footer Placeholder 4">
            <a:extLst>
              <a:ext uri="{FF2B5EF4-FFF2-40B4-BE49-F238E27FC236}">
                <a16:creationId xmlns:a16="http://schemas.microsoft.com/office/drawing/2014/main" id="{3EF53808-DDCD-07F9-0EC7-312BFC01CF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757D09-B35A-F86F-0E12-F48E2458B7F1}"/>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2088873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7536-14D1-2988-7C70-096101CAA8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1C19E3-B7E5-5E33-4C9A-73024E46ED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F3B9464-0EC7-7736-EDB7-E40D1D8C56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24DD61-9D7F-E360-398F-3393FD9BE078}"/>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6" name="Footer Placeholder 5">
            <a:extLst>
              <a:ext uri="{FF2B5EF4-FFF2-40B4-BE49-F238E27FC236}">
                <a16:creationId xmlns:a16="http://schemas.microsoft.com/office/drawing/2014/main" id="{1C4EB924-1EF7-C417-BACF-7ADADFF1CF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7ACE80-D41E-19C2-7A60-02AD96CC10D6}"/>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210932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6567-8F3C-9A0F-DB24-8620EE19C0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853289-7DB1-BF45-1B1C-2F6B73684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466DE-9D7A-6FE8-F4F9-968517D3D3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FBA3E2-FA01-C33F-E9BE-6DB195C6F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483E7D-B882-B182-6299-465CD2EFE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39E380-63DD-C5FA-3E83-A2E2C90A3D72}"/>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8" name="Footer Placeholder 7">
            <a:extLst>
              <a:ext uri="{FF2B5EF4-FFF2-40B4-BE49-F238E27FC236}">
                <a16:creationId xmlns:a16="http://schemas.microsoft.com/office/drawing/2014/main" id="{2BCFC849-129E-F63A-3F39-E5E755C946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685EA3-CC11-C0BD-E2C2-EB9B9B41E9F9}"/>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126660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34FB-2B52-E21B-69F3-E8E379B176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43CB81-3099-6B5E-6BFD-6E13B8866CDD}"/>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4" name="Footer Placeholder 3">
            <a:extLst>
              <a:ext uri="{FF2B5EF4-FFF2-40B4-BE49-F238E27FC236}">
                <a16:creationId xmlns:a16="http://schemas.microsoft.com/office/drawing/2014/main" id="{374C85EE-38AC-EE74-0F89-791EA4F8AB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084CDA-B848-966A-12FF-608CB81E188E}"/>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258714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A9515-482F-EE05-F6E6-1BBCB12707F4}"/>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3" name="Footer Placeholder 2">
            <a:extLst>
              <a:ext uri="{FF2B5EF4-FFF2-40B4-BE49-F238E27FC236}">
                <a16:creationId xmlns:a16="http://schemas.microsoft.com/office/drawing/2014/main" id="{09BDC679-AC67-9A98-4359-DE5F4B287A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3676B6-89D0-5D60-062E-28F0E24D1055}"/>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2918165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C3-8E15-1154-2DB1-DF07F6E98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7E91A1-588F-9422-D054-A07121073E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559CF2-3C04-2B8D-96B2-B88B80508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9B035F-3817-744D-0CC5-48A007D47C4F}"/>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6" name="Footer Placeholder 5">
            <a:extLst>
              <a:ext uri="{FF2B5EF4-FFF2-40B4-BE49-F238E27FC236}">
                <a16:creationId xmlns:a16="http://schemas.microsoft.com/office/drawing/2014/main" id="{5EC2288E-C54E-0631-3F2D-7969ACCF2E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7DD225-4581-4AB3-41AF-1B9337E78B7A}"/>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2522088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4D464-E662-6FCC-1AEE-C211A1EBC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3D6197-80A4-31E7-28C8-D9ED8BD56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218F2E-E419-F384-CEFC-60BAD7490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511FE-67F4-AAB9-C6F3-1FD398390BA1}"/>
              </a:ext>
            </a:extLst>
          </p:cNvPr>
          <p:cNvSpPr>
            <a:spLocks noGrp="1"/>
          </p:cNvSpPr>
          <p:nvPr>
            <p:ph type="dt" sz="half" idx="10"/>
          </p:nvPr>
        </p:nvSpPr>
        <p:spPr/>
        <p:txBody>
          <a:bodyPr/>
          <a:lstStyle/>
          <a:p>
            <a:fld id="{8858BC0F-A989-4A75-A431-CD6C01BD8FAF}" type="datetimeFigureOut">
              <a:rPr lang="en-IN" smtClean="0"/>
              <a:t>20-01-2025</a:t>
            </a:fld>
            <a:endParaRPr lang="en-IN"/>
          </a:p>
        </p:txBody>
      </p:sp>
      <p:sp>
        <p:nvSpPr>
          <p:cNvPr id="6" name="Footer Placeholder 5">
            <a:extLst>
              <a:ext uri="{FF2B5EF4-FFF2-40B4-BE49-F238E27FC236}">
                <a16:creationId xmlns:a16="http://schemas.microsoft.com/office/drawing/2014/main" id="{2434BBAF-48FD-2467-DD41-DFD59DA319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1E28C3-DCD6-7F7B-565E-5C57003B42FD}"/>
              </a:ext>
            </a:extLst>
          </p:cNvPr>
          <p:cNvSpPr>
            <a:spLocks noGrp="1"/>
          </p:cNvSpPr>
          <p:nvPr>
            <p:ph type="sldNum" sz="quarter" idx="12"/>
          </p:nvPr>
        </p:nvSpPr>
        <p:spPr/>
        <p:txBody>
          <a:bodyPr/>
          <a:lstStyle/>
          <a:p>
            <a:fld id="{A20535E8-8970-4DED-B3A2-2BFE233FD861}" type="slidenum">
              <a:rPr lang="en-IN" smtClean="0"/>
              <a:t>‹#›</a:t>
            </a:fld>
            <a:endParaRPr lang="en-IN"/>
          </a:p>
        </p:txBody>
      </p:sp>
    </p:spTree>
    <p:extLst>
      <p:ext uri="{BB962C8B-B14F-4D97-AF65-F5344CB8AC3E}">
        <p14:creationId xmlns:p14="http://schemas.microsoft.com/office/powerpoint/2010/main" val="3927622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E983CC-4351-E311-EF86-18320FFC2D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0564F6-9E38-6D2F-291A-08BB9AEA8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B72096-49E1-7958-ABEE-9E7200477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58BC0F-A989-4A75-A431-CD6C01BD8FAF}" type="datetimeFigureOut">
              <a:rPr lang="en-IN" smtClean="0"/>
              <a:t>20-01-2025</a:t>
            </a:fld>
            <a:endParaRPr lang="en-IN"/>
          </a:p>
        </p:txBody>
      </p:sp>
      <p:sp>
        <p:nvSpPr>
          <p:cNvPr id="5" name="Footer Placeholder 4">
            <a:extLst>
              <a:ext uri="{FF2B5EF4-FFF2-40B4-BE49-F238E27FC236}">
                <a16:creationId xmlns:a16="http://schemas.microsoft.com/office/drawing/2014/main" id="{61A4C08F-F214-2E86-A30B-13D679B97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6081985-1048-7ED6-5109-88BC0BEA66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0535E8-8970-4DED-B3A2-2BFE233FD861}" type="slidenum">
              <a:rPr lang="en-IN" smtClean="0"/>
              <a:t>‹#›</a:t>
            </a:fld>
            <a:endParaRPr lang="en-IN"/>
          </a:p>
        </p:txBody>
      </p:sp>
    </p:spTree>
    <p:extLst>
      <p:ext uri="{BB962C8B-B14F-4D97-AF65-F5344CB8AC3E}">
        <p14:creationId xmlns:p14="http://schemas.microsoft.com/office/powerpoint/2010/main" val="3795020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onsumerreports.org/cars/ford/f-250/"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www.chp.ca.gov/Programs-Services/Services-Information/SWITRS-Internet-Statewide-Integrated-Traffic-Records-System"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peedometer">
            <a:extLst>
              <a:ext uri="{FF2B5EF4-FFF2-40B4-BE49-F238E27FC236}">
                <a16:creationId xmlns:a16="http://schemas.microsoft.com/office/drawing/2014/main" id="{48778536-BC38-06BF-41F0-F482AE3D4FB6}"/>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40000" contrast="-40000"/>
          </a:blip>
          <a:srcRect r="-1" b="283"/>
          <a:stretch/>
        </p:blipFill>
        <p:spPr>
          <a:xfrm>
            <a:off x="-6100" y="-31"/>
            <a:ext cx="12191977" cy="6858022"/>
          </a:xfrm>
          <a:prstGeom prst="rect">
            <a:avLst/>
          </a:prstGeom>
          <a:effectLst>
            <a:glow>
              <a:schemeClr val="bg1"/>
            </a:glow>
            <a:outerShdw blurRad="50800" dist="50800" dir="5400000" algn="ctr" rotWithShape="0">
              <a:schemeClr val="bg1"/>
            </a:outerShdw>
          </a:effectLst>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9BE12-EA49-9FF9-E0C1-E5622788CC59}"/>
              </a:ext>
            </a:extLst>
          </p:cNvPr>
          <p:cNvSpPr>
            <a:spLocks noGrp="1"/>
          </p:cNvSpPr>
          <p:nvPr>
            <p:ph type="ctrTitle"/>
          </p:nvPr>
        </p:nvSpPr>
        <p:spPr>
          <a:xfrm>
            <a:off x="1376684" y="1504129"/>
            <a:ext cx="9808339" cy="3569242"/>
          </a:xfrm>
        </p:spPr>
        <p:txBody>
          <a:bodyPr anchor="t">
            <a:normAutofit/>
          </a:bodyPr>
          <a:lstStyle/>
          <a:p>
            <a:r>
              <a:rPr lang="en-US" sz="5200">
                <a:solidFill>
                  <a:srgbClr val="FFFFFF"/>
                </a:solidFill>
              </a:rPr>
              <a:t>Insights into Vehicle Safety: Analyzing NHTSA Complaints Data</a:t>
            </a:r>
            <a:endParaRPr lang="en-IN" sz="5200">
              <a:solidFill>
                <a:srgbClr val="FFFFFF"/>
              </a:solidFill>
            </a:endParaRPr>
          </a:p>
        </p:txBody>
      </p:sp>
      <p:sp>
        <p:nvSpPr>
          <p:cNvPr id="3" name="Subtitle 2">
            <a:extLst>
              <a:ext uri="{FF2B5EF4-FFF2-40B4-BE49-F238E27FC236}">
                <a16:creationId xmlns:a16="http://schemas.microsoft.com/office/drawing/2014/main" id="{A2FC62E7-6BB3-3BE9-697D-CEBFFD8B8776}"/>
              </a:ext>
            </a:extLst>
          </p:cNvPr>
          <p:cNvSpPr>
            <a:spLocks noGrp="1"/>
          </p:cNvSpPr>
          <p:nvPr>
            <p:ph type="subTitle" idx="1"/>
          </p:nvPr>
        </p:nvSpPr>
        <p:spPr>
          <a:xfrm>
            <a:off x="606055" y="3495318"/>
            <a:ext cx="11174819" cy="1578054"/>
          </a:xfrm>
        </p:spPr>
        <p:txBody>
          <a:bodyPr anchor="b">
            <a:normAutofit/>
          </a:bodyPr>
          <a:lstStyle/>
          <a:p>
            <a:endParaRPr lang="en-IN"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40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complaints&#10;&#10;Description automatically generated">
            <a:extLst>
              <a:ext uri="{FF2B5EF4-FFF2-40B4-BE49-F238E27FC236}">
                <a16:creationId xmlns:a16="http://schemas.microsoft.com/office/drawing/2014/main" id="{D122FB3A-621C-CE71-6EF2-3BB4887C7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83" y="1267231"/>
            <a:ext cx="11401616" cy="5431281"/>
          </a:xfrm>
          <a:prstGeom prst="rect">
            <a:avLst/>
          </a:prstGeom>
        </p:spPr>
      </p:pic>
      <p:sp>
        <p:nvSpPr>
          <p:cNvPr id="4" name="TextBox 3">
            <a:extLst>
              <a:ext uri="{FF2B5EF4-FFF2-40B4-BE49-F238E27FC236}">
                <a16:creationId xmlns:a16="http://schemas.microsoft.com/office/drawing/2014/main" id="{28D0B2F0-DF4A-2E1C-67D3-E63CC24D785A}"/>
              </a:ext>
            </a:extLst>
          </p:cNvPr>
          <p:cNvSpPr txBox="1"/>
          <p:nvPr/>
        </p:nvSpPr>
        <p:spPr>
          <a:xfrm>
            <a:off x="1063256" y="531629"/>
            <a:ext cx="4072270" cy="461665"/>
          </a:xfrm>
          <a:prstGeom prst="rect">
            <a:avLst/>
          </a:prstGeom>
          <a:noFill/>
        </p:spPr>
        <p:txBody>
          <a:bodyPr wrap="square" rtlCol="0">
            <a:spAutoFit/>
          </a:bodyPr>
          <a:lstStyle/>
          <a:p>
            <a:r>
              <a:rPr lang="en-IN" sz="2400" b="1"/>
              <a:t>Manufacturer Analysis:</a:t>
            </a:r>
          </a:p>
        </p:txBody>
      </p:sp>
    </p:spTree>
    <p:extLst>
      <p:ext uri="{BB962C8B-B14F-4D97-AF65-F5344CB8AC3E}">
        <p14:creationId xmlns:p14="http://schemas.microsoft.com/office/powerpoint/2010/main" val="686092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vehicle making with highest complaints&#10;&#10;Description automatically generated">
            <a:extLst>
              <a:ext uri="{FF2B5EF4-FFF2-40B4-BE49-F238E27FC236}">
                <a16:creationId xmlns:a16="http://schemas.microsoft.com/office/drawing/2014/main" id="{DCCE80B4-482A-FE3F-574D-534C21921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582" y="616688"/>
            <a:ext cx="9479541" cy="4518837"/>
          </a:xfrm>
          <a:prstGeom prst="rect">
            <a:avLst/>
          </a:prstGeom>
        </p:spPr>
      </p:pic>
      <p:sp>
        <p:nvSpPr>
          <p:cNvPr id="4" name="TextBox 3">
            <a:extLst>
              <a:ext uri="{FF2B5EF4-FFF2-40B4-BE49-F238E27FC236}">
                <a16:creationId xmlns:a16="http://schemas.microsoft.com/office/drawing/2014/main" id="{6BC83CF7-6C31-E87A-3141-F2805C976C95}"/>
              </a:ext>
            </a:extLst>
          </p:cNvPr>
          <p:cNvSpPr txBox="1"/>
          <p:nvPr/>
        </p:nvSpPr>
        <p:spPr>
          <a:xfrm>
            <a:off x="1465521" y="5348176"/>
            <a:ext cx="9260958" cy="646331"/>
          </a:xfrm>
          <a:prstGeom prst="rect">
            <a:avLst/>
          </a:prstGeom>
          <a:noFill/>
        </p:spPr>
        <p:txBody>
          <a:bodyPr wrap="square" rtlCol="0">
            <a:spAutoFit/>
          </a:bodyPr>
          <a:lstStyle/>
          <a:p>
            <a:pPr marL="285750" indent="-285750">
              <a:buFont typeface="Arial" panose="020B0604020202020204" pitchFamily="34" charset="0"/>
              <a:buChar char="•"/>
            </a:pPr>
            <a:r>
              <a:rPr lang="en-IN"/>
              <a:t>Which manufacturer have the highest number of complaints?</a:t>
            </a:r>
          </a:p>
          <a:p>
            <a:pPr marL="285750" indent="-285750">
              <a:buFont typeface="Arial" panose="020B0604020202020204" pitchFamily="34" charset="0"/>
              <a:buChar char="•"/>
            </a:pPr>
            <a:r>
              <a:rPr lang="en-IN"/>
              <a:t>What types of defects are more commonly reported for each manufacture?</a:t>
            </a:r>
          </a:p>
        </p:txBody>
      </p:sp>
    </p:spTree>
    <p:extLst>
      <p:ext uri="{BB962C8B-B14F-4D97-AF65-F5344CB8AC3E}">
        <p14:creationId xmlns:p14="http://schemas.microsoft.com/office/powerpoint/2010/main" val="53738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03A8D3E-DC18-2F91-BBB0-53D5D175EB3B}"/>
              </a:ext>
            </a:extLst>
          </p:cNvPr>
          <p:cNvPicPr>
            <a:picLocks noChangeAspect="1"/>
          </p:cNvPicPr>
          <p:nvPr/>
        </p:nvPicPr>
        <p:blipFill>
          <a:blip r:embed="rId2"/>
          <a:srcRect t="1870"/>
          <a:stretch/>
        </p:blipFill>
        <p:spPr>
          <a:xfrm>
            <a:off x="846448" y="1072298"/>
            <a:ext cx="4957656" cy="2044023"/>
          </a:xfrm>
          <a:prstGeom prst="rect">
            <a:avLst/>
          </a:prstGeom>
        </p:spPr>
      </p:pic>
      <p:sp>
        <p:nvSpPr>
          <p:cNvPr id="98" name="Rectangle 97">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CB06F36-78E1-560D-855D-AE2C440E8E7B}"/>
              </a:ext>
            </a:extLst>
          </p:cNvPr>
          <p:cNvPicPr>
            <a:picLocks noChangeAspect="1"/>
          </p:cNvPicPr>
          <p:nvPr/>
        </p:nvPicPr>
        <p:blipFill>
          <a:blip r:embed="rId3"/>
          <a:stretch>
            <a:fillRect/>
          </a:stretch>
        </p:blipFill>
        <p:spPr>
          <a:xfrm>
            <a:off x="6489680" y="1224087"/>
            <a:ext cx="4733982" cy="1562401"/>
          </a:xfrm>
          <a:prstGeom prst="rect">
            <a:avLst/>
          </a:prstGeom>
        </p:spPr>
      </p:pic>
      <p:sp>
        <p:nvSpPr>
          <p:cNvPr id="100" name="Rectangle 99">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0577B2A-D380-BAAA-81F9-5CD34F35E9E7}"/>
              </a:ext>
            </a:extLst>
          </p:cNvPr>
          <p:cNvPicPr>
            <a:picLocks noChangeAspect="1"/>
          </p:cNvPicPr>
          <p:nvPr/>
        </p:nvPicPr>
        <p:blipFill>
          <a:blip r:embed="rId4"/>
          <a:stretch>
            <a:fillRect/>
          </a:stretch>
        </p:blipFill>
        <p:spPr>
          <a:xfrm>
            <a:off x="628732" y="3834975"/>
            <a:ext cx="5367334" cy="2093330"/>
          </a:xfrm>
          <a:prstGeom prst="rect">
            <a:avLst/>
          </a:prstGeom>
        </p:spPr>
      </p:pic>
      <p:sp>
        <p:nvSpPr>
          <p:cNvPr id="102" name="Rectangle 101">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7861C3-3DC3-F9A1-16FB-AF732AE9678A}"/>
              </a:ext>
            </a:extLst>
          </p:cNvPr>
          <p:cNvPicPr>
            <a:picLocks noChangeAspect="1"/>
          </p:cNvPicPr>
          <p:nvPr/>
        </p:nvPicPr>
        <p:blipFill>
          <a:blip r:embed="rId5"/>
          <a:stretch>
            <a:fillRect/>
          </a:stretch>
        </p:blipFill>
        <p:spPr>
          <a:xfrm>
            <a:off x="6173005" y="3966759"/>
            <a:ext cx="5387124" cy="1284676"/>
          </a:xfrm>
          <a:prstGeom prst="rect">
            <a:avLst/>
          </a:prstGeom>
        </p:spPr>
      </p:pic>
    </p:spTree>
    <p:extLst>
      <p:ext uri="{BB962C8B-B14F-4D97-AF65-F5344CB8AC3E}">
        <p14:creationId xmlns:p14="http://schemas.microsoft.com/office/powerpoint/2010/main" val="92448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5A3E43-ED6D-1962-D9C1-583921C16C32}"/>
              </a:ext>
            </a:extLst>
          </p:cNvPr>
          <p:cNvSpPr txBox="1"/>
          <p:nvPr/>
        </p:nvSpPr>
        <p:spPr>
          <a:xfrm>
            <a:off x="298563" y="262796"/>
            <a:ext cx="6180713"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Top Manufacturers by Incident Counts:</a:t>
            </a:r>
          </a:p>
          <a:p>
            <a:endParaRPr lang="en-US" b="1" dirty="0">
              <a:ea typeface="+mn-lt"/>
              <a:cs typeface="+mn-lt"/>
            </a:endParaRPr>
          </a:p>
          <a:p>
            <a:r>
              <a:rPr lang="en-US" sz="1500" dirty="0">
                <a:ea typeface="+mn-lt"/>
                <a:cs typeface="+mn-lt"/>
              </a:rPr>
              <a:t>A Consumer Report analysis of industry data shows that the hood height of passenger trucks has increased by an average of at least 11 percent since 2000 and that new pickups grew 24 percent heavier on average from 2000 to 2018. On some heavy-duty trucks, such as the </a:t>
            </a:r>
            <a:r>
              <a:rPr lang="en-US" sz="1500" dirty="0">
                <a:ea typeface="+mn-lt"/>
                <a:cs typeface="+mn-lt"/>
                <a:hlinkClick r:id="rId2"/>
              </a:rPr>
              <a:t>Ford F-250</a:t>
            </a:r>
            <a:r>
              <a:rPr lang="en-US" sz="1500" dirty="0">
                <a:ea typeface="+mn-lt"/>
                <a:cs typeface="+mn-lt"/>
              </a:rPr>
              <a:t>, the front edge of the hood is now 55 inches or more off the ground—as tall as the roof of some sedans. New CR data shows that drivers have poorer front sight lines, creating a blind spot that can hide a pedestrian or smaller car right in front.</a:t>
            </a:r>
            <a:endParaRPr lang="en-US" dirty="0"/>
          </a:p>
          <a:p>
            <a:endParaRPr lang="en-US" b="1" dirty="0"/>
          </a:p>
          <a:p>
            <a:endParaRPr lang="en-US" dirty="0"/>
          </a:p>
          <a:p>
            <a:endParaRPr lang="en-US" dirty="0"/>
          </a:p>
        </p:txBody>
      </p:sp>
      <p:pic>
        <p:nvPicPr>
          <p:cNvPr id="4" name="Picture 3" descr="A graph of injury injuries&#10;&#10;Description automatically generated">
            <a:extLst>
              <a:ext uri="{FF2B5EF4-FFF2-40B4-BE49-F238E27FC236}">
                <a16:creationId xmlns:a16="http://schemas.microsoft.com/office/drawing/2014/main" id="{6C556F5C-F2C3-FC7B-8817-6EFC3EC16A34}"/>
              </a:ext>
            </a:extLst>
          </p:cNvPr>
          <p:cNvPicPr>
            <a:picLocks noChangeAspect="1"/>
          </p:cNvPicPr>
          <p:nvPr/>
        </p:nvPicPr>
        <p:blipFill>
          <a:blip r:embed="rId3">
            <a:extLst>
              <a:ext uri="{BEBA8EAE-BF5A-486C-A8C5-ECC9F3942E4B}">
                <a14:imgProps xmlns:a14="http://schemas.microsoft.com/office/drawing/2010/main">
                  <a14:imgLayer r:embed="rId4">
                    <a14:imgEffect>
                      <a14:saturation sat="119000"/>
                    </a14:imgEffect>
                    <a14:imgEffect>
                      <a14:brightnessContrast bright="-10000"/>
                    </a14:imgEffect>
                  </a14:imgLayer>
                </a14:imgProps>
              </a:ext>
            </a:extLst>
          </a:blip>
          <a:srcRect r="5241" b="-485"/>
          <a:stretch/>
        </p:blipFill>
        <p:spPr>
          <a:xfrm>
            <a:off x="6552660" y="260649"/>
            <a:ext cx="5598798" cy="3490406"/>
          </a:xfrm>
          <a:prstGeom prst="rect">
            <a:avLst/>
          </a:prstGeom>
        </p:spPr>
      </p:pic>
      <p:pic>
        <p:nvPicPr>
          <p:cNvPr id="8" name="Picture 7">
            <a:extLst>
              <a:ext uri="{FF2B5EF4-FFF2-40B4-BE49-F238E27FC236}">
                <a16:creationId xmlns:a16="http://schemas.microsoft.com/office/drawing/2014/main" id="{95CEDE9B-F03C-E992-A2F1-F183EC1F0698}"/>
              </a:ext>
            </a:extLst>
          </p:cNvPr>
          <p:cNvPicPr>
            <a:picLocks noChangeAspect="1"/>
          </p:cNvPicPr>
          <p:nvPr/>
        </p:nvPicPr>
        <p:blipFill>
          <a:blip r:embed="rId5"/>
          <a:srcRect l="1" r="18630"/>
          <a:stretch/>
        </p:blipFill>
        <p:spPr>
          <a:xfrm>
            <a:off x="757320" y="3938757"/>
            <a:ext cx="9920511" cy="2787574"/>
          </a:xfrm>
          <a:prstGeom prst="rect">
            <a:avLst/>
          </a:prstGeom>
        </p:spPr>
      </p:pic>
      <p:sp>
        <p:nvSpPr>
          <p:cNvPr id="5" name="TextBox 4">
            <a:extLst>
              <a:ext uri="{FF2B5EF4-FFF2-40B4-BE49-F238E27FC236}">
                <a16:creationId xmlns:a16="http://schemas.microsoft.com/office/drawing/2014/main" id="{28D88831-8AB7-6BEC-4CC4-B7D2A73C873D}"/>
              </a:ext>
            </a:extLst>
          </p:cNvPr>
          <p:cNvSpPr txBox="1"/>
          <p:nvPr/>
        </p:nvSpPr>
        <p:spPr>
          <a:xfrm>
            <a:off x="7278221" y="6726331"/>
            <a:ext cx="4863353" cy="115795"/>
          </a:xfrm>
          <a:prstGeom prst="rect">
            <a:avLst/>
          </a:prstGeom>
        </p:spPr>
        <p:txBody>
          <a:bodyPr>
            <a:normAutofit fontScale="25000" lnSpcReduction="20000"/>
          </a:bodyPr>
          <a:lstStyle/>
          <a:p>
            <a:r>
              <a:rPr lang="en-US"/>
              <a:t>ThePhoto by PhotoAuthor is licensed under CCYYSA.</a:t>
            </a:r>
          </a:p>
        </p:txBody>
      </p:sp>
    </p:spTree>
    <p:extLst>
      <p:ext uri="{BB962C8B-B14F-4D97-AF65-F5344CB8AC3E}">
        <p14:creationId xmlns:p14="http://schemas.microsoft.com/office/powerpoint/2010/main" val="5182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2CA3B98-B604-4FBE-CE03-9B0ED71A9787}"/>
              </a:ext>
            </a:extLst>
          </p:cNvPr>
          <p:cNvSpPr txBox="1"/>
          <p:nvPr/>
        </p:nvSpPr>
        <p:spPr>
          <a:xfrm>
            <a:off x="4581144" y="510047"/>
            <a:ext cx="6858000"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b="1" dirty="0"/>
              <a:t>Insurance Institute for Highway Safety (IIHS)</a:t>
            </a:r>
            <a:r>
              <a:rPr lang="en-US" dirty="0"/>
              <a:t>:</a:t>
            </a:r>
          </a:p>
        </p:txBody>
      </p:sp>
      <p:pic>
        <p:nvPicPr>
          <p:cNvPr id="2" name="Picture 1">
            <a:extLst>
              <a:ext uri="{FF2B5EF4-FFF2-40B4-BE49-F238E27FC236}">
                <a16:creationId xmlns:a16="http://schemas.microsoft.com/office/drawing/2014/main" id="{270302A9-7C07-1C5D-0ABF-93CF55AC3A4B}"/>
              </a:ext>
            </a:extLst>
          </p:cNvPr>
          <p:cNvPicPr>
            <a:picLocks noChangeAspect="1"/>
          </p:cNvPicPr>
          <p:nvPr/>
        </p:nvPicPr>
        <p:blipFill>
          <a:blip r:embed="rId2"/>
          <a:srcRect r="10858" b="-332"/>
          <a:stretch/>
        </p:blipFill>
        <p:spPr>
          <a:xfrm>
            <a:off x="7192009" y="2675790"/>
            <a:ext cx="4529854" cy="3884086"/>
          </a:xfrm>
          <a:prstGeom prst="rect">
            <a:avLst/>
          </a:prstGeom>
        </p:spPr>
      </p:pic>
      <p:pic>
        <p:nvPicPr>
          <p:cNvPr id="3" name="Picture 2" descr="A table with numbers and text&#10;&#10;Description automatically generated">
            <a:extLst>
              <a:ext uri="{FF2B5EF4-FFF2-40B4-BE49-F238E27FC236}">
                <a16:creationId xmlns:a16="http://schemas.microsoft.com/office/drawing/2014/main" id="{E453077F-8467-4E4B-278A-4E410814DD5B}"/>
              </a:ext>
            </a:extLst>
          </p:cNvPr>
          <p:cNvPicPr>
            <a:picLocks noChangeAspect="1"/>
          </p:cNvPicPr>
          <p:nvPr/>
        </p:nvPicPr>
        <p:blipFill>
          <a:blip r:embed="rId3"/>
          <a:stretch>
            <a:fillRect/>
          </a:stretch>
        </p:blipFill>
        <p:spPr>
          <a:xfrm>
            <a:off x="554416" y="2610858"/>
            <a:ext cx="6328165" cy="3884086"/>
          </a:xfrm>
          <a:prstGeom prst="rect">
            <a:avLst/>
          </a:prstGeom>
        </p:spPr>
      </p:pic>
      <p:sp>
        <p:nvSpPr>
          <p:cNvPr id="7" name="TextBox 6">
            <a:extLst>
              <a:ext uri="{FF2B5EF4-FFF2-40B4-BE49-F238E27FC236}">
                <a16:creationId xmlns:a16="http://schemas.microsoft.com/office/drawing/2014/main" id="{1918CEB8-AEA6-0722-1DC3-1080546ECFCE}"/>
              </a:ext>
            </a:extLst>
          </p:cNvPr>
          <p:cNvSpPr txBox="1"/>
          <p:nvPr/>
        </p:nvSpPr>
        <p:spPr>
          <a:xfrm>
            <a:off x="1062507" y="97664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How do we know that our analysis is reliable?</a:t>
            </a:r>
          </a:p>
        </p:txBody>
      </p:sp>
    </p:spTree>
    <p:extLst>
      <p:ext uri="{BB962C8B-B14F-4D97-AF65-F5344CB8AC3E}">
        <p14:creationId xmlns:p14="http://schemas.microsoft.com/office/powerpoint/2010/main" val="1998447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B29547-9730-D19D-A472-B263BE825392}"/>
              </a:ext>
            </a:extLst>
          </p:cNvPr>
          <p:cNvSpPr txBox="1"/>
          <p:nvPr/>
        </p:nvSpPr>
        <p:spPr>
          <a:xfrm>
            <a:off x="1240267" y="2359201"/>
            <a:ext cx="9406666" cy="35261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800" b="1" dirty="0">
                <a:solidFill>
                  <a:schemeClr val="bg1"/>
                </a:solidFill>
              </a:rPr>
              <a:t>Future analysis:</a:t>
            </a:r>
          </a:p>
          <a:p>
            <a:pPr marL="457200" indent="-228600">
              <a:lnSpc>
                <a:spcPct val="90000"/>
              </a:lnSpc>
              <a:spcAft>
                <a:spcPts val="600"/>
              </a:spcAft>
              <a:buFont typeface="Arial" panose="020B0604020202020204" pitchFamily="34" charset="0"/>
              <a:buChar char="•"/>
            </a:pPr>
            <a:endParaRPr lang="en-US" sz="2000" b="1" dirty="0">
              <a:solidFill>
                <a:schemeClr val="bg1"/>
              </a:solidFill>
            </a:endParaRPr>
          </a:p>
          <a:p>
            <a:pPr marL="285750" indent="-228600">
              <a:lnSpc>
                <a:spcPct val="90000"/>
              </a:lnSpc>
              <a:spcAft>
                <a:spcPts val="600"/>
              </a:spcAft>
              <a:buFont typeface="Arial" panose="020B0604020202020204" pitchFamily="34" charset="0"/>
              <a:buChar char="•"/>
            </a:pPr>
            <a:r>
              <a:rPr lang="en-US" sz="2400" b="1" dirty="0">
                <a:solidFill>
                  <a:schemeClr val="bg1"/>
                </a:solidFill>
                <a:effectLst/>
              </a:rPr>
              <a:t>Market Share Consideration.</a:t>
            </a:r>
          </a:p>
          <a:p>
            <a:pPr marL="285750" indent="-228600">
              <a:lnSpc>
                <a:spcPct val="90000"/>
              </a:lnSpc>
              <a:spcAft>
                <a:spcPts val="600"/>
              </a:spcAft>
              <a:buFont typeface="Arial" panose="020B0604020202020204" pitchFamily="34" charset="0"/>
              <a:buChar char="•"/>
            </a:pPr>
            <a:r>
              <a:rPr lang="en-US" sz="2400" b="1" dirty="0">
                <a:solidFill>
                  <a:schemeClr val="bg1"/>
                </a:solidFill>
                <a:effectLst/>
              </a:rPr>
              <a:t>Defect Severity and Safety Risks</a:t>
            </a:r>
            <a:r>
              <a:rPr lang="en-US" sz="2400" b="1" dirty="0">
                <a:solidFill>
                  <a:schemeClr val="bg1"/>
                </a:solidFill>
              </a:rPr>
              <a:t>.</a:t>
            </a:r>
          </a:p>
          <a:p>
            <a:pPr marL="285750" indent="-228600">
              <a:lnSpc>
                <a:spcPct val="90000"/>
              </a:lnSpc>
              <a:spcAft>
                <a:spcPts val="600"/>
              </a:spcAft>
              <a:buFont typeface="Arial" panose="020B0604020202020204" pitchFamily="34" charset="0"/>
              <a:buChar char="•"/>
            </a:pPr>
            <a:r>
              <a:rPr lang="en-US" sz="2400" b="1" dirty="0">
                <a:solidFill>
                  <a:schemeClr val="bg1"/>
                </a:solidFill>
                <a:effectLst/>
              </a:rPr>
              <a:t>Time-to-Failure (TTF) Analysis.</a:t>
            </a:r>
          </a:p>
          <a:p>
            <a:pPr marL="285750" indent="-228600">
              <a:lnSpc>
                <a:spcPct val="90000"/>
              </a:lnSpc>
              <a:spcAft>
                <a:spcPts val="600"/>
              </a:spcAft>
              <a:buFont typeface="Arial" panose="020B0604020202020204" pitchFamily="34" charset="0"/>
              <a:buChar char="•"/>
            </a:pPr>
            <a:r>
              <a:rPr lang="en-US" sz="2400" b="1" dirty="0">
                <a:solidFill>
                  <a:schemeClr val="bg1"/>
                </a:solidFill>
                <a:effectLst/>
              </a:rPr>
              <a:t>Geographic Analysis &amp; Climate Impact</a:t>
            </a:r>
            <a:r>
              <a:rPr lang="en-US" sz="2400" b="1" dirty="0">
                <a:solidFill>
                  <a:schemeClr val="bg1"/>
                </a:solidFill>
              </a:rPr>
              <a:t>.</a:t>
            </a:r>
          </a:p>
          <a:p>
            <a:pPr marL="285750" indent="-228600">
              <a:lnSpc>
                <a:spcPct val="90000"/>
              </a:lnSpc>
              <a:spcAft>
                <a:spcPts val="600"/>
              </a:spcAft>
              <a:buFont typeface="Arial" panose="020B0604020202020204" pitchFamily="34" charset="0"/>
              <a:buChar char="•"/>
            </a:pPr>
            <a:r>
              <a:rPr lang="en-US" sz="2400" b="1" dirty="0">
                <a:solidFill>
                  <a:schemeClr val="bg1"/>
                </a:solidFill>
                <a:effectLst/>
              </a:rPr>
              <a:t>Complaint Trends by Vehicle Age.</a:t>
            </a:r>
            <a:endParaRPr lang="en-US" sz="2400" dirty="0">
              <a:solidFill>
                <a:schemeClr val="bg1"/>
              </a:solidFill>
            </a:endParaRPr>
          </a:p>
          <a:p>
            <a:pPr marL="457200" indent="-228600">
              <a:lnSpc>
                <a:spcPct val="90000"/>
              </a:lnSpc>
              <a:spcAft>
                <a:spcPts val="600"/>
              </a:spcAft>
              <a:buFont typeface="Arial" panose="020B0604020202020204" pitchFamily="34" charset="0"/>
              <a:buChar char="•"/>
            </a:pPr>
            <a:endParaRPr lang="en-US" sz="2000" b="1"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a:extLst>
              <a:ext uri="{FF2B5EF4-FFF2-40B4-BE49-F238E27FC236}">
                <a16:creationId xmlns:a16="http://schemas.microsoft.com/office/drawing/2014/main" id="{363D9E2A-9BE4-876B-B107-E3653DA882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21DF754-35E6-7035-B402-749313E72E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a:off x="7056783" y="188844"/>
            <a:ext cx="4919869" cy="6480314"/>
          </a:xfrm>
          <a:prstGeom prst="rect">
            <a:avLst/>
          </a:prstGeom>
          <a:effectLst>
            <a:softEdge rad="63500"/>
          </a:effectLst>
        </p:spPr>
      </p:pic>
    </p:spTree>
    <p:extLst>
      <p:ext uri="{BB962C8B-B14F-4D97-AF65-F5344CB8AC3E}">
        <p14:creationId xmlns:p14="http://schemas.microsoft.com/office/powerpoint/2010/main" val="325830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E11FA1D-9B4A-C280-F9F3-FF9C60397B69}"/>
              </a:ext>
            </a:extLst>
          </p:cNvPr>
          <p:cNvPicPr>
            <a:picLocks noChangeAspect="1"/>
          </p:cNvPicPr>
          <p:nvPr/>
        </p:nvPicPr>
        <p:blipFill>
          <a:blip r:embed="rId2"/>
          <a:srcRect l="31215" r="21947" b="-7"/>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6DEEB5-E10C-30B2-FF7B-06ED02B15179}"/>
              </a:ext>
            </a:extLst>
          </p:cNvPr>
          <p:cNvSpPr>
            <a:spLocks noGrp="1"/>
          </p:cNvSpPr>
          <p:nvPr>
            <p:ph idx="1"/>
          </p:nvPr>
        </p:nvSpPr>
        <p:spPr>
          <a:xfrm>
            <a:off x="5543587" y="1004764"/>
            <a:ext cx="6643410" cy="5395354"/>
          </a:xfrm>
        </p:spPr>
        <p:txBody>
          <a:bodyPr vert="horz" lIns="91440" tIns="45720" rIns="91440" bIns="45720" rtlCol="0" anchor="t">
            <a:normAutofit lnSpcReduction="10000"/>
          </a:bodyPr>
          <a:lstStyle/>
          <a:p>
            <a:pPr marL="0" indent="0">
              <a:buNone/>
            </a:pPr>
            <a:r>
              <a:rPr lang="en-US" sz="3200" b="1" dirty="0">
                <a:latin typeface="Aptos Display"/>
                <a:ea typeface="+mn-lt"/>
                <a:cs typeface="+mn-lt"/>
              </a:rPr>
              <a:t>Insights:</a:t>
            </a:r>
            <a:endParaRPr lang="en-US" dirty="0"/>
          </a:p>
          <a:p>
            <a:pPr marL="0" indent="0">
              <a:buNone/>
            </a:pPr>
            <a:r>
              <a:rPr lang="en-US" sz="1600" dirty="0">
                <a:ea typeface="+mn-lt"/>
                <a:cs typeface="+mn-lt"/>
              </a:rPr>
              <a:t>NHTSA Complaints Database: A comprehensive dataset detailing vehicle complaints across the U.S.</a:t>
            </a:r>
            <a:endParaRPr lang="en-US" sz="1600" dirty="0"/>
          </a:p>
          <a:p>
            <a:r>
              <a:rPr lang="en-US" sz="1600" dirty="0">
                <a:ea typeface="+mn-lt"/>
                <a:cs typeface="+mn-lt"/>
              </a:rPr>
              <a:t>Trends Over Time: Evaluating how complaint numbers have evolved year by year.</a:t>
            </a:r>
          </a:p>
          <a:p>
            <a:r>
              <a:rPr lang="en-US" sz="1600" dirty="0">
                <a:ea typeface="+mn-lt"/>
                <a:cs typeface="+mn-lt"/>
              </a:rPr>
              <a:t>Geographic Analysis: Investigating how complaint rates vary across different states.</a:t>
            </a:r>
            <a:endParaRPr lang="en-US" sz="1600" dirty="0"/>
          </a:p>
          <a:p>
            <a:r>
              <a:rPr lang="en-US" sz="1600" dirty="0">
                <a:ea typeface="+mn-lt"/>
                <a:cs typeface="+mn-lt"/>
              </a:rPr>
              <a:t>Manufacturer Analysis: Comparing complaint rates among various vehicle manufacturers and their makes.</a:t>
            </a:r>
            <a:endParaRPr lang="en-US" sz="1600" dirty="0"/>
          </a:p>
          <a:p>
            <a:r>
              <a:rPr lang="en-US" sz="1600" dirty="0">
                <a:ea typeface="+mn-lt"/>
                <a:cs typeface="+mn-lt"/>
              </a:rPr>
              <a:t>Vehicle Age Analysis: Exploring the relationship between the age of vehicles and the frequency of complaints.</a:t>
            </a:r>
            <a:endParaRPr lang="en-US" sz="1600" dirty="0"/>
          </a:p>
          <a:p>
            <a:endParaRPr lang="en-US" sz="1100"/>
          </a:p>
          <a:p>
            <a:pPr marL="0" indent="0">
              <a:buNone/>
            </a:pPr>
            <a:r>
              <a:rPr lang="en-US" sz="3200" b="1" dirty="0"/>
              <a:t>Significance:</a:t>
            </a:r>
          </a:p>
          <a:p>
            <a:pPr marL="0" indent="0">
              <a:buNone/>
            </a:pPr>
            <a:r>
              <a:rPr lang="en-US" sz="1600" dirty="0">
                <a:ea typeface="+mn-lt"/>
                <a:cs typeface="+mn-lt"/>
              </a:rPr>
              <a:t>This analysis aims to uncover patterns that can provide insights into:</a:t>
            </a:r>
            <a:endParaRPr lang="en-US" sz="1600" dirty="0"/>
          </a:p>
          <a:p>
            <a:r>
              <a:rPr lang="en-US" sz="1600" dirty="0">
                <a:ea typeface="+mn-lt"/>
                <a:cs typeface="+mn-lt"/>
              </a:rPr>
              <a:t>Safety Concerns: Identifying manufacturers or regions with higher complaint rates, which may indicate safety issues.</a:t>
            </a:r>
            <a:endParaRPr lang="en-US" sz="1600" dirty="0"/>
          </a:p>
          <a:p>
            <a:r>
              <a:rPr lang="en-US" sz="1600" dirty="0">
                <a:ea typeface="+mn-lt"/>
                <a:cs typeface="+mn-lt"/>
              </a:rPr>
              <a:t>Quality Control: Highlighting potential areas for improvement in vehicle design and manufacturing processes.</a:t>
            </a:r>
            <a:endParaRPr lang="en-US" sz="1600" dirty="0"/>
          </a:p>
          <a:p>
            <a:endParaRPr lang="en-US" sz="1100"/>
          </a:p>
        </p:txBody>
      </p:sp>
    </p:spTree>
    <p:extLst>
      <p:ext uri="{BB962C8B-B14F-4D97-AF65-F5344CB8AC3E}">
        <p14:creationId xmlns:p14="http://schemas.microsoft.com/office/powerpoint/2010/main" val="39827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red dots and numbers&#10;&#10;Description automatically generated">
            <a:extLst>
              <a:ext uri="{FF2B5EF4-FFF2-40B4-BE49-F238E27FC236}">
                <a16:creationId xmlns:a16="http://schemas.microsoft.com/office/drawing/2014/main" id="{CA617B71-E8CE-4543-D949-D856292D5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45" y="499731"/>
            <a:ext cx="6223592" cy="5560828"/>
          </a:xfrm>
          <a:prstGeom prst="rect">
            <a:avLst/>
          </a:prstGeom>
        </p:spPr>
      </p:pic>
      <p:graphicFrame>
        <p:nvGraphicFramePr>
          <p:cNvPr id="20" name="TextBox 13">
            <a:extLst>
              <a:ext uri="{FF2B5EF4-FFF2-40B4-BE49-F238E27FC236}">
                <a16:creationId xmlns:a16="http://schemas.microsoft.com/office/drawing/2014/main" id="{F983FB0E-84CB-9DB1-44CE-A0EE66A8B66B}"/>
              </a:ext>
            </a:extLst>
          </p:cNvPr>
          <p:cNvGraphicFramePr/>
          <p:nvPr>
            <p:extLst>
              <p:ext uri="{D42A27DB-BD31-4B8C-83A1-F6EECF244321}">
                <p14:modId xmlns:p14="http://schemas.microsoft.com/office/powerpoint/2010/main" val="4202540151"/>
              </p:ext>
            </p:extLst>
          </p:nvPr>
        </p:nvGraphicFramePr>
        <p:xfrm>
          <a:off x="6305107" y="414670"/>
          <a:ext cx="5762848" cy="5943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3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5E69523A-CB12-3D25-BAB3-A5F63ABFE3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descr="A graph showing the growth of years&#10;&#10;Description automatically generated">
            <a:extLst>
              <a:ext uri="{FF2B5EF4-FFF2-40B4-BE49-F238E27FC236}">
                <a16:creationId xmlns:a16="http://schemas.microsoft.com/office/drawing/2014/main" id="{0295A9F9-FEBC-2312-EF53-67F82B5DDEB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6512"/>
                    </a14:imgEffect>
                    <a14:imgEffect>
                      <a14:saturation sat="105000"/>
                    </a14:imgEffect>
                    <a14:imgEffect>
                      <a14:brightnessContrast bright="-2000" contrast="4000"/>
                    </a14:imgEffect>
                  </a14:imgLayer>
                </a14:imgProps>
              </a:ext>
              <a:ext uri="{28A0092B-C50C-407E-A947-70E740481C1C}">
                <a14:useLocalDpi xmlns:a14="http://schemas.microsoft.com/office/drawing/2010/main" val="0"/>
              </a:ext>
            </a:extLst>
          </a:blip>
          <a:srcRect t="5280"/>
          <a:stretch/>
        </p:blipFill>
        <p:spPr>
          <a:xfrm>
            <a:off x="180753" y="1169580"/>
            <a:ext cx="6588366" cy="5430691"/>
          </a:xfrm>
          <a:prstGeom prst="rect">
            <a:avLst/>
          </a:prstGeom>
          <a:noFill/>
          <a:effectLst>
            <a:glow rad="228600">
              <a:schemeClr val="bg1">
                <a:alpha val="40000"/>
              </a:schemeClr>
            </a:glow>
            <a:outerShdw blurRad="50800" dist="50800" dir="5400000" sx="1000" sy="1000" algn="ctr" rotWithShape="0">
              <a:srgbClr val="000000"/>
            </a:outerShdw>
          </a:effectLst>
        </p:spPr>
      </p:pic>
      <p:graphicFrame>
        <p:nvGraphicFramePr>
          <p:cNvPr id="2" name="TextBox 13">
            <a:extLst>
              <a:ext uri="{FF2B5EF4-FFF2-40B4-BE49-F238E27FC236}">
                <a16:creationId xmlns:a16="http://schemas.microsoft.com/office/drawing/2014/main" id="{10BD4BA9-C6DB-DBD2-1403-0A801F2CF532}"/>
              </a:ext>
            </a:extLst>
          </p:cNvPr>
          <p:cNvGraphicFramePr/>
          <p:nvPr>
            <p:extLst>
              <p:ext uri="{D42A27DB-BD31-4B8C-83A1-F6EECF244321}">
                <p14:modId xmlns:p14="http://schemas.microsoft.com/office/powerpoint/2010/main" val="2642532342"/>
              </p:ext>
            </p:extLst>
          </p:nvPr>
        </p:nvGraphicFramePr>
        <p:xfrm>
          <a:off x="6347637" y="-170120"/>
          <a:ext cx="5762848" cy="68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396FF535-8734-F9AD-A130-F575E855A452}"/>
              </a:ext>
            </a:extLst>
          </p:cNvPr>
          <p:cNvSpPr txBox="1"/>
          <p:nvPr/>
        </p:nvSpPr>
        <p:spPr>
          <a:xfrm>
            <a:off x="606055" y="478465"/>
            <a:ext cx="5061098" cy="461665"/>
          </a:xfrm>
          <a:prstGeom prst="rect">
            <a:avLst/>
          </a:prstGeom>
          <a:noFill/>
        </p:spPr>
        <p:txBody>
          <a:bodyPr wrap="square" rtlCol="0">
            <a:spAutoFit/>
          </a:bodyPr>
          <a:lstStyle/>
          <a:p>
            <a:r>
              <a:rPr lang="en-IN" sz="2400" b="1"/>
              <a:t>Trend Of Complaints Over Years:</a:t>
            </a:r>
          </a:p>
        </p:txBody>
      </p:sp>
    </p:spTree>
    <p:extLst>
      <p:ext uri="{BB962C8B-B14F-4D97-AF65-F5344CB8AC3E}">
        <p14:creationId xmlns:p14="http://schemas.microsoft.com/office/powerpoint/2010/main" val="33401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7216D2-A014-E98F-C73C-D97D0C2F5219}"/>
              </a:ext>
            </a:extLst>
          </p:cNvPr>
          <p:cNvSpPr txBox="1"/>
          <p:nvPr/>
        </p:nvSpPr>
        <p:spPr>
          <a:xfrm>
            <a:off x="282995" y="341253"/>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dirty="0">
                <a:solidFill>
                  <a:srgbClr val="FFFFFF"/>
                </a:solidFill>
                <a:latin typeface="Aptos Display"/>
                <a:ea typeface="+mj-ea"/>
                <a:cs typeface="+mj-cs"/>
              </a:rPr>
              <a:t>Vehicle Age Analysis:</a:t>
            </a:r>
          </a:p>
        </p:txBody>
      </p:sp>
      <p:pic>
        <p:nvPicPr>
          <p:cNvPr id="3" name="Picture 2">
            <a:extLst>
              <a:ext uri="{FF2B5EF4-FFF2-40B4-BE49-F238E27FC236}">
                <a16:creationId xmlns:a16="http://schemas.microsoft.com/office/drawing/2014/main" id="{E4B0BB58-58DD-3424-14B0-D10B95D4DC92}"/>
              </a:ext>
            </a:extLst>
          </p:cNvPr>
          <p:cNvPicPr>
            <a:picLocks noChangeAspect="1"/>
          </p:cNvPicPr>
          <p:nvPr/>
        </p:nvPicPr>
        <p:blipFill>
          <a:blip r:embed="rId2"/>
          <a:srcRect l="7136" t="14280" r="2633"/>
          <a:stretch/>
        </p:blipFill>
        <p:spPr>
          <a:xfrm>
            <a:off x="5916682" y="2724694"/>
            <a:ext cx="6275319" cy="3305093"/>
          </a:xfrm>
          <a:prstGeom prst="rect">
            <a:avLst/>
          </a:prstGeom>
        </p:spPr>
      </p:pic>
      <p:pic>
        <p:nvPicPr>
          <p:cNvPr id="2" name="Picture 1" descr="A graph of a number of complaints&#10;&#10;Description automatically generated">
            <a:extLst>
              <a:ext uri="{FF2B5EF4-FFF2-40B4-BE49-F238E27FC236}">
                <a16:creationId xmlns:a16="http://schemas.microsoft.com/office/drawing/2014/main" id="{723B4E98-824F-AC67-E9AA-AECBF9685AFD}"/>
              </a:ext>
            </a:extLst>
          </p:cNvPr>
          <p:cNvPicPr>
            <a:picLocks noChangeAspect="1"/>
          </p:cNvPicPr>
          <p:nvPr/>
        </p:nvPicPr>
        <p:blipFill>
          <a:blip r:embed="rId3"/>
          <a:stretch>
            <a:fillRect/>
          </a:stretch>
        </p:blipFill>
        <p:spPr>
          <a:xfrm>
            <a:off x="126261" y="2237735"/>
            <a:ext cx="5721021" cy="4279012"/>
          </a:xfrm>
          <a:prstGeom prst="rect">
            <a:avLst/>
          </a:prstGeom>
        </p:spPr>
      </p:pic>
      <p:sp>
        <p:nvSpPr>
          <p:cNvPr id="10" name="TextBox 9">
            <a:extLst>
              <a:ext uri="{FF2B5EF4-FFF2-40B4-BE49-F238E27FC236}">
                <a16:creationId xmlns:a16="http://schemas.microsoft.com/office/drawing/2014/main" id="{8FC4051C-85E7-E51E-415F-781F6B07C372}"/>
              </a:ext>
            </a:extLst>
          </p:cNvPr>
          <p:cNvSpPr txBox="1"/>
          <p:nvPr/>
        </p:nvSpPr>
        <p:spPr>
          <a:xfrm>
            <a:off x="6178957" y="2237735"/>
            <a:ext cx="4008696" cy="369332"/>
          </a:xfrm>
          <a:prstGeom prst="rect">
            <a:avLst/>
          </a:prstGeom>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2">
                    <a:lumMod val="50000"/>
                  </a:schemeClr>
                </a:solidFill>
                <a:latin typeface="Aptos Display"/>
              </a:rPr>
              <a:t>Bureau of Transportation Statistics:</a:t>
            </a:r>
            <a:endParaRPr lang="en-US" dirty="0">
              <a:solidFill>
                <a:schemeClr val="bg2">
                  <a:lumMod val="50000"/>
                </a:schemeClr>
              </a:solidFill>
            </a:endParaRPr>
          </a:p>
        </p:txBody>
      </p:sp>
    </p:spTree>
    <p:extLst>
      <p:ext uri="{BB962C8B-B14F-4D97-AF65-F5344CB8AC3E}">
        <p14:creationId xmlns:p14="http://schemas.microsoft.com/office/powerpoint/2010/main" val="69608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complaints&#10;&#10;Description automatically generated">
            <a:extLst>
              <a:ext uri="{FF2B5EF4-FFF2-40B4-BE49-F238E27FC236}">
                <a16:creationId xmlns:a16="http://schemas.microsoft.com/office/drawing/2014/main" id="{30D680EA-E7F9-6DF5-6D3D-7BA1B05FD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38" y="1786271"/>
            <a:ext cx="11632409" cy="5071730"/>
          </a:xfrm>
          <a:prstGeom prst="rect">
            <a:avLst/>
          </a:prstGeom>
        </p:spPr>
      </p:pic>
      <p:pic>
        <p:nvPicPr>
          <p:cNvPr id="2" name="Picture 1">
            <a:extLst>
              <a:ext uri="{FF2B5EF4-FFF2-40B4-BE49-F238E27FC236}">
                <a16:creationId xmlns:a16="http://schemas.microsoft.com/office/drawing/2014/main" id="{B55D7ABA-54FE-2DA5-A0FE-1FA0FB0164B7}"/>
              </a:ext>
            </a:extLst>
          </p:cNvPr>
          <p:cNvPicPr>
            <a:picLocks noChangeAspect="1"/>
          </p:cNvPicPr>
          <p:nvPr/>
        </p:nvPicPr>
        <p:blipFill>
          <a:blip r:embed="rId3"/>
          <a:stretch>
            <a:fillRect/>
          </a:stretch>
        </p:blipFill>
        <p:spPr>
          <a:xfrm>
            <a:off x="9431079" y="2915048"/>
            <a:ext cx="2091070" cy="3433284"/>
          </a:xfrm>
          <a:prstGeom prst="rect">
            <a:avLst/>
          </a:prstGeom>
        </p:spPr>
      </p:pic>
      <p:sp>
        <p:nvSpPr>
          <p:cNvPr id="4" name="TextBox 3">
            <a:extLst>
              <a:ext uri="{FF2B5EF4-FFF2-40B4-BE49-F238E27FC236}">
                <a16:creationId xmlns:a16="http://schemas.microsoft.com/office/drawing/2014/main" id="{31893C60-5299-68BB-E601-235957FEEBCD}"/>
              </a:ext>
            </a:extLst>
          </p:cNvPr>
          <p:cNvSpPr txBox="1"/>
          <p:nvPr/>
        </p:nvSpPr>
        <p:spPr>
          <a:xfrm>
            <a:off x="543450" y="225230"/>
            <a:ext cx="12188120" cy="1477328"/>
          </a:xfrm>
          <a:prstGeom prst="rect">
            <a:avLst/>
          </a:prstGeom>
          <a:noFill/>
        </p:spPr>
        <p:txBody>
          <a:bodyPr wrap="square" lIns="91440" tIns="45720" rIns="91440" bIns="45720" rtlCol="0" anchor="t">
            <a:spAutoFit/>
          </a:bodyPr>
          <a:lstStyle/>
          <a:p>
            <a:pPr>
              <a:lnSpc>
                <a:spcPct val="150000"/>
              </a:lnSpc>
            </a:pPr>
            <a:r>
              <a:rPr lang="en-IN" sz="2400" b="1"/>
              <a:t>Geographic Distribution:</a:t>
            </a:r>
          </a:p>
          <a:p>
            <a:pPr marL="285750" indent="-285750">
              <a:buFont typeface="Arial" panose="020B0604020202020204" pitchFamily="34" charset="0"/>
              <a:buChar char="•"/>
            </a:pPr>
            <a:r>
              <a:rPr lang="en-IN"/>
              <a:t>Aggregated the complaints by state and identified the top 13 states with the highest number of  complaints.</a:t>
            </a:r>
          </a:p>
          <a:p>
            <a:pPr marL="285750" indent="-285750">
              <a:buFont typeface="Arial" panose="020B0604020202020204" pitchFamily="34" charset="0"/>
              <a:buChar char="•"/>
            </a:pPr>
            <a:r>
              <a:rPr lang="en-IN"/>
              <a:t>Filtered and removed states with &lt;1000 complaints.</a:t>
            </a:r>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3665040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person&#10;&#10;Description automatically generated with medium confidence">
            <a:extLst>
              <a:ext uri="{FF2B5EF4-FFF2-40B4-BE49-F238E27FC236}">
                <a16:creationId xmlns:a16="http://schemas.microsoft.com/office/drawing/2014/main" id="{0B93D619-58DC-FA27-3DAC-4BBB193C1047}"/>
              </a:ext>
            </a:extLst>
          </p:cNvPr>
          <p:cNvPicPr>
            <a:picLocks noChangeAspect="1"/>
          </p:cNvPicPr>
          <p:nvPr/>
        </p:nvPicPr>
        <p:blipFill>
          <a:blip r:embed="rId2">
            <a:alphaModFix amt="95000"/>
            <a:extLst>
              <a:ext uri="{BEBA8EAE-BF5A-486C-A8C5-ECC9F3942E4B}">
                <a14:imgProps xmlns:a14="http://schemas.microsoft.com/office/drawing/2010/main">
                  <a14:imgLayer r:embed="rId3">
                    <a14:imgEffect>
                      <a14:colorTemperature colorTemp="6216"/>
                    </a14:imgEffect>
                    <a14:imgEffect>
                      <a14:saturation sat="137000"/>
                    </a14:imgEffect>
                  </a14:imgLayer>
                </a14:imgProps>
              </a:ext>
              <a:ext uri="{28A0092B-C50C-407E-A947-70E740481C1C}">
                <a14:useLocalDpi xmlns:a14="http://schemas.microsoft.com/office/drawing/2010/main" val="0"/>
              </a:ext>
            </a:extLst>
          </a:blip>
          <a:srcRect t="1" r="862" b="-367"/>
          <a:stretch/>
        </p:blipFill>
        <p:spPr>
          <a:xfrm>
            <a:off x="68826" y="1357940"/>
            <a:ext cx="7816645" cy="5428312"/>
          </a:xfrm>
          <a:prstGeom prst="rect">
            <a:avLst/>
          </a:prstGeom>
          <a:effectLst>
            <a:glow rad="63500">
              <a:schemeClr val="accent1">
                <a:alpha val="40000"/>
              </a:schemeClr>
            </a:glow>
            <a:outerShdw blurRad="50800" dist="50800" dir="5400000" sx="8000" sy="8000" algn="ctr" rotWithShape="0">
              <a:srgbClr val="000000">
                <a:alpha val="43137"/>
              </a:srgbClr>
            </a:outerShdw>
          </a:effectLst>
        </p:spPr>
      </p:pic>
      <p:sp>
        <p:nvSpPr>
          <p:cNvPr id="5" name="TextBox 4">
            <a:extLst>
              <a:ext uri="{FF2B5EF4-FFF2-40B4-BE49-F238E27FC236}">
                <a16:creationId xmlns:a16="http://schemas.microsoft.com/office/drawing/2014/main" id="{BAC93A61-2C1C-F918-5222-93288B012839}"/>
              </a:ext>
            </a:extLst>
          </p:cNvPr>
          <p:cNvSpPr txBox="1"/>
          <p:nvPr/>
        </p:nvSpPr>
        <p:spPr>
          <a:xfrm>
            <a:off x="68826" y="957830"/>
            <a:ext cx="2902688" cy="400110"/>
          </a:xfrm>
          <a:prstGeom prst="rect">
            <a:avLst/>
          </a:prstGeom>
          <a:noFill/>
        </p:spPr>
        <p:txBody>
          <a:bodyPr wrap="square" rtlCol="0">
            <a:spAutoFit/>
          </a:bodyPr>
          <a:lstStyle/>
          <a:p>
            <a:r>
              <a:rPr lang="en-IN" sz="2000" dirty="0"/>
              <a:t>US Census Bureau:</a:t>
            </a:r>
          </a:p>
        </p:txBody>
      </p:sp>
      <p:pic>
        <p:nvPicPr>
          <p:cNvPr id="3" name="Picture 2">
            <a:extLst>
              <a:ext uri="{FF2B5EF4-FFF2-40B4-BE49-F238E27FC236}">
                <a16:creationId xmlns:a16="http://schemas.microsoft.com/office/drawing/2014/main" id="{77DC3BAC-1A3A-CBCF-8F53-5B8A4494F236}"/>
              </a:ext>
            </a:extLst>
          </p:cNvPr>
          <p:cNvPicPr>
            <a:picLocks noChangeAspect="1"/>
          </p:cNvPicPr>
          <p:nvPr/>
        </p:nvPicPr>
        <p:blipFill>
          <a:blip r:embed="rId4"/>
          <a:srcRect r="2696" b="-935"/>
          <a:stretch/>
        </p:blipFill>
        <p:spPr>
          <a:xfrm>
            <a:off x="7944551" y="1746579"/>
            <a:ext cx="4253846" cy="2325517"/>
          </a:xfrm>
          <a:prstGeom prst="rect">
            <a:avLst/>
          </a:prstGeom>
        </p:spPr>
      </p:pic>
      <p:pic>
        <p:nvPicPr>
          <p:cNvPr id="6" name="Picture 5" descr="A graph of crash&#10;&#10;Description automatically generated">
            <a:extLst>
              <a:ext uri="{FF2B5EF4-FFF2-40B4-BE49-F238E27FC236}">
                <a16:creationId xmlns:a16="http://schemas.microsoft.com/office/drawing/2014/main" id="{9556033B-1CC7-6980-B249-757BCE55CC93}"/>
              </a:ext>
            </a:extLst>
          </p:cNvPr>
          <p:cNvPicPr>
            <a:picLocks noChangeAspect="1"/>
          </p:cNvPicPr>
          <p:nvPr/>
        </p:nvPicPr>
        <p:blipFill>
          <a:blip r:embed="rId5"/>
          <a:srcRect l="1348" t="-1415" r="1348"/>
          <a:stretch/>
        </p:blipFill>
        <p:spPr>
          <a:xfrm>
            <a:off x="7938154" y="4293146"/>
            <a:ext cx="4260243" cy="2329371"/>
          </a:xfrm>
          <a:prstGeom prst="rect">
            <a:avLst/>
          </a:prstGeom>
        </p:spPr>
      </p:pic>
      <p:sp>
        <p:nvSpPr>
          <p:cNvPr id="7" name="TextBox 6">
            <a:extLst>
              <a:ext uri="{FF2B5EF4-FFF2-40B4-BE49-F238E27FC236}">
                <a16:creationId xmlns:a16="http://schemas.microsoft.com/office/drawing/2014/main" id="{991BF592-E531-C7B0-4562-D27A604C98F0}"/>
              </a:ext>
            </a:extLst>
          </p:cNvPr>
          <p:cNvSpPr txBox="1"/>
          <p:nvPr/>
        </p:nvSpPr>
        <p:spPr>
          <a:xfrm>
            <a:off x="8037546" y="1359055"/>
            <a:ext cx="3885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solidFill>
                  <a:srgbClr val="046B99"/>
                </a:solidFill>
                <a:latin typeface="Century Gothic"/>
                <a:ea typeface="Century Gothic"/>
                <a:cs typeface="Century Gothic"/>
                <a:hlinkClick r:id="rId6" tooltip="This link takes you away from the OTS site. Click on the back button to return."/>
              </a:rPr>
              <a:t>California Fatality and Injury Statistics (SWITRS)</a:t>
            </a:r>
            <a:endParaRPr lang="en-US" dirty="0"/>
          </a:p>
        </p:txBody>
      </p:sp>
    </p:spTree>
    <p:extLst>
      <p:ext uri="{BB962C8B-B14F-4D97-AF65-F5344CB8AC3E}">
        <p14:creationId xmlns:p14="http://schemas.microsoft.com/office/powerpoint/2010/main" val="322361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F6F80-7712-BDF9-3710-9113AA8228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000"/>
                    </a14:imgEffect>
                    <a14:imgEffect>
                      <a14:colorTemperature colorTemp="5928"/>
                    </a14:imgEffect>
                    <a14:imgEffect>
                      <a14:saturation sat="152000"/>
                    </a14:imgEffect>
                    <a14:imgEffect>
                      <a14:brightnessContrast contrast="6000"/>
                    </a14:imgEffect>
                  </a14:imgLayer>
                </a14:imgProps>
              </a:ext>
            </a:extLst>
          </a:blip>
          <a:stretch>
            <a:fillRect/>
          </a:stretch>
        </p:blipFill>
        <p:spPr>
          <a:xfrm>
            <a:off x="111842" y="566317"/>
            <a:ext cx="11663516" cy="4930716"/>
          </a:xfrm>
          <a:prstGeom prst="rect">
            <a:avLst/>
          </a:prstGeom>
        </p:spPr>
      </p:pic>
      <p:sp>
        <p:nvSpPr>
          <p:cNvPr id="4" name="AutoShape 4">
            <a:extLst>
              <a:ext uri="{FF2B5EF4-FFF2-40B4-BE49-F238E27FC236}">
                <a16:creationId xmlns:a16="http://schemas.microsoft.com/office/drawing/2014/main" id="{5A96546E-B87A-EEA7-D742-2AC517015B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16D41B4F-90E2-2F5A-1926-B60251AB7554}"/>
              </a:ext>
            </a:extLst>
          </p:cNvPr>
          <p:cNvSpPr txBox="1"/>
          <p:nvPr/>
        </p:nvSpPr>
        <p:spPr>
          <a:xfrm>
            <a:off x="658419" y="5644517"/>
            <a:ext cx="8548577" cy="984885"/>
          </a:xfrm>
          <a:prstGeom prst="rect">
            <a:avLst/>
          </a:prstGeom>
          <a:noFill/>
        </p:spPr>
        <p:txBody>
          <a:bodyPr wrap="square" rtlCol="0">
            <a:spAutoFit/>
          </a:bodyPr>
          <a:lstStyle/>
          <a:p>
            <a:pPr marL="285750" indent="-285750">
              <a:buFont typeface="Arial" panose="020B0604020202020204" pitchFamily="34" charset="0"/>
              <a:buChar char="•"/>
            </a:pPr>
            <a:r>
              <a:rPr lang="en-IN" sz="2000" dirty="0"/>
              <a:t>Are there particular states or cities with higher complaint frequencies?</a:t>
            </a:r>
          </a:p>
          <a:p>
            <a:pPr marL="285750" indent="-285750">
              <a:buFont typeface="Arial" panose="020B0604020202020204" pitchFamily="34" charset="0"/>
              <a:buChar char="•"/>
            </a:pPr>
            <a:r>
              <a:rPr lang="en-IN" sz="2000" dirty="0"/>
              <a:t>What types of defects are most prevalent in those regions?</a:t>
            </a:r>
          </a:p>
          <a:p>
            <a:endParaRPr lang="en-IN" dirty="0"/>
          </a:p>
        </p:txBody>
      </p:sp>
    </p:spTree>
    <p:extLst>
      <p:ext uri="{BB962C8B-B14F-4D97-AF65-F5344CB8AC3E}">
        <p14:creationId xmlns:p14="http://schemas.microsoft.com/office/powerpoint/2010/main" val="439570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33070-08D9-AEB9-2539-150F81715AE9}"/>
              </a:ext>
            </a:extLst>
          </p:cNvPr>
          <p:cNvPicPr>
            <a:picLocks noChangeAspect="1"/>
          </p:cNvPicPr>
          <p:nvPr/>
        </p:nvPicPr>
        <p:blipFill>
          <a:blip r:embed="rId2"/>
          <a:stretch>
            <a:fillRect/>
          </a:stretch>
        </p:blipFill>
        <p:spPr>
          <a:xfrm>
            <a:off x="316226" y="3067115"/>
            <a:ext cx="7035210" cy="3465651"/>
          </a:xfrm>
          <a:prstGeom prst="rect">
            <a:avLst/>
          </a:prstGeom>
        </p:spPr>
      </p:pic>
      <p:pic>
        <p:nvPicPr>
          <p:cNvPr id="4" name="Picture 3">
            <a:extLst>
              <a:ext uri="{FF2B5EF4-FFF2-40B4-BE49-F238E27FC236}">
                <a16:creationId xmlns:a16="http://schemas.microsoft.com/office/drawing/2014/main" id="{ED88AEEB-7E4F-E25E-9B4B-2D8F1EF2ECD4}"/>
              </a:ext>
            </a:extLst>
          </p:cNvPr>
          <p:cNvPicPr>
            <a:picLocks noChangeAspect="1"/>
          </p:cNvPicPr>
          <p:nvPr/>
        </p:nvPicPr>
        <p:blipFill>
          <a:blip r:embed="rId3"/>
          <a:srcRect t="5119"/>
          <a:stretch/>
        </p:blipFill>
        <p:spPr>
          <a:xfrm>
            <a:off x="7458017" y="3517590"/>
            <a:ext cx="4733982" cy="2330553"/>
          </a:xfrm>
          <a:prstGeom prst="rect">
            <a:avLst/>
          </a:prstGeom>
        </p:spPr>
      </p:pic>
      <p:sp>
        <p:nvSpPr>
          <p:cNvPr id="5" name="TextBox 4">
            <a:extLst>
              <a:ext uri="{FF2B5EF4-FFF2-40B4-BE49-F238E27FC236}">
                <a16:creationId xmlns:a16="http://schemas.microsoft.com/office/drawing/2014/main" id="{0980CB36-5973-C699-8A63-99BF965994D7}"/>
              </a:ext>
            </a:extLst>
          </p:cNvPr>
          <p:cNvSpPr txBox="1"/>
          <p:nvPr/>
        </p:nvSpPr>
        <p:spPr>
          <a:xfrm>
            <a:off x="746449" y="653142"/>
            <a:ext cx="104036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t>Why It Matters</a:t>
            </a:r>
            <a:r>
              <a:rPr lang="en-US" dirty="0"/>
              <a:t>: Understanding the geographic distribution and the nature of defects in certain regions can help manufacturers and regulators focus their attention on regions that might have systemic issues.</a:t>
            </a:r>
          </a:p>
          <a:p>
            <a:pPr marL="285750" indent="-285750">
              <a:buFont typeface="Arial"/>
              <a:buChar char="•"/>
            </a:pPr>
            <a:r>
              <a:rPr lang="en-US" dirty="0"/>
              <a:t>Cities with the most complaints are identified, which can reveal local areas with concentrated issues.</a:t>
            </a:r>
          </a:p>
          <a:p>
            <a:pPr marL="285750" indent="-285750">
              <a:buFont typeface="Arial"/>
              <a:buChar char="•"/>
            </a:pPr>
            <a:r>
              <a:rPr lang="en-US" dirty="0"/>
              <a:t>A few cities might stand out, such as Houston </a:t>
            </a:r>
            <a:r>
              <a:rPr lang="en-US" dirty="0">
                <a:solidFill>
                  <a:srgbClr val="000000"/>
                </a:solidFill>
                <a:ea typeface="+mn-lt"/>
                <a:cs typeface="+mn-lt"/>
              </a:rPr>
              <a:t>(Car city</a:t>
            </a:r>
            <a:r>
              <a:rPr lang="en-US" dirty="0"/>
              <a:t>) with significant car usage.</a:t>
            </a:r>
          </a:p>
          <a:p>
            <a:pPr marL="285750" indent="-285750">
              <a:buFont typeface="Arial"/>
              <a:buChar char="•"/>
            </a:pPr>
            <a:r>
              <a:rPr lang="en-US" dirty="0"/>
              <a:t>We also analyzed the types of complaints across the top states. The focus was on identifying the most frequent complaint types (defects) in each state.</a:t>
            </a:r>
          </a:p>
          <a:p>
            <a:endParaRPr lang="en-US" dirty="0"/>
          </a:p>
        </p:txBody>
      </p:sp>
    </p:spTree>
    <p:extLst>
      <p:ext uri="{BB962C8B-B14F-4D97-AF65-F5344CB8AC3E}">
        <p14:creationId xmlns:p14="http://schemas.microsoft.com/office/powerpoint/2010/main" val="266952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637</Words>
  <Application>Microsoft Office PowerPoint</Application>
  <PresentationFormat>Widescreen</PresentationFormat>
  <Paragraphs>50</Paragraphs>
  <Slides>15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__fkGroteskNeue_598ab8</vt:lpstr>
      <vt:lpstr>Aptos</vt:lpstr>
      <vt:lpstr>Aptos Display</vt:lpstr>
      <vt:lpstr>Arial</vt:lpstr>
      <vt:lpstr>Calibri</vt:lpstr>
      <vt:lpstr>Century Gothic</vt:lpstr>
      <vt:lpstr>Office Theme</vt:lpstr>
      <vt:lpstr>Insights into Vehicle Safety: Analyzing NHTSA Complaints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Narendar Devaraju</dc:creator>
  <cp:lastModifiedBy>Anjor Rajesh Latane</cp:lastModifiedBy>
  <cp:revision>268</cp:revision>
  <dcterms:created xsi:type="dcterms:W3CDTF">2024-10-01T04:57:37Z</dcterms:created>
  <dcterms:modified xsi:type="dcterms:W3CDTF">2025-01-20T16:11:33Z</dcterms:modified>
</cp:coreProperties>
</file>